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sldIdLst>
    <p:sldId id="256" r:id="rId2"/>
    <p:sldId id="311" r:id="rId3"/>
    <p:sldId id="312" r:id="rId4"/>
    <p:sldId id="313" r:id="rId5"/>
    <p:sldId id="314" r:id="rId6"/>
    <p:sldId id="315" r:id="rId7"/>
    <p:sldId id="316" r:id="rId8"/>
    <p:sldId id="317" r:id="rId9"/>
    <p:sldId id="259" r:id="rId10"/>
    <p:sldId id="261" r:id="rId11"/>
    <p:sldId id="262" r:id="rId12"/>
    <p:sldId id="264" r:id="rId13"/>
    <p:sldId id="266" r:id="rId14"/>
    <p:sldId id="271" r:id="rId15"/>
    <p:sldId id="275" r:id="rId16"/>
    <p:sldId id="279" r:id="rId17"/>
    <p:sldId id="283" r:id="rId18"/>
    <p:sldId id="287" r:id="rId19"/>
    <p:sldId id="291" r:id="rId20"/>
    <p:sldId id="295" r:id="rId21"/>
    <p:sldId id="299" r:id="rId22"/>
    <p:sldId id="303" r:id="rId23"/>
    <p:sldId id="307" r:id="rId24"/>
    <p:sldId id="335" r:id="rId25"/>
    <p:sldId id="331" r:id="rId26"/>
    <p:sldId id="333" r:id="rId27"/>
    <p:sldId id="334" r:id="rId28"/>
    <p:sldId id="338" r:id="rId2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0" d="100"/>
          <a:sy n="70" d="100"/>
        </p:scale>
        <p:origin x="-138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2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miguel\Documents\Especializaci&#243;n%20Brasil\Unidade%203.%20Interven&#231;&#227;o\Unidade%203.%20Semana%2013\NOVA%202015_10_16%20Coleta%20de%20dados%20HAS%20e%20DM.%20Final.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miguel\Documents\Especializaci&#243;n%20Brasil\Unidade%203.%20Interven&#231;&#227;o\Unidade%203.%20Semana%2013\NOVA%202015_10_16%20Coleta%20de%20dados%20HAS%20e%20DM.%20Final.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miguel\Documents\Especializaci&#243;n%20Brasil\Unidade%203.%20Interven&#231;&#227;o\Unidade%203.%20Semana%2013\NOVA%202015_10_16%20Coleta%20de%20dados%20HAS%20e%20DM.%20Final.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miguel\Documents\Especializaci&#243;n%20Brasil\Unidade%203.%20Interven&#231;&#227;o\Unidade%203.%20Semana%2013\NOVA%202015_10_16%20Coleta%20de%20dados%20HAS%20e%20DM.%20Final.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miguel\Documents\Especializaci&#243;n%20Brasil\Unidade%203.%20Interven&#231;&#227;o\Unidade%203.%20Semana%2013\NOVA%202015_10_16%20Coleta%20de%20dados%20HAS%20e%20DM.%20Final.xls"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miguel\Documents\Especializaci&#243;n%20Brasil\Unidade%203.%20Interven&#231;&#227;o\Unidade%203.%20Semana%2013\NOVA%202015_10_16%20Coleta%20de%20dados%20HAS%20e%20DM.%20Final.xls"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2258096272225263E-2"/>
          <c:y val="0.41886865378214533"/>
          <c:w val="0.92891020436584437"/>
          <c:h val="0.44542431510151781"/>
        </c:manualLayout>
      </c:layout>
      <c:barChart>
        <c:barDir val="col"/>
        <c:grouping val="clustered"/>
        <c:varyColors val="0"/>
        <c:ser>
          <c:idx val="0"/>
          <c:order val="0"/>
          <c:tx>
            <c:strRef>
              <c:f>Indicadores!$C$4</c:f>
              <c:strCache>
                <c:ptCount val="1"/>
                <c:pt idx="0">
                  <c:v>Cobertura do Programa de Atenção à  Hipertensão Arterial Sistêmica na unidade de saúde</c:v>
                </c:pt>
              </c:strCache>
            </c:strRef>
          </c:tx>
          <c:spPr>
            <a:solidFill>
              <a:srgbClr val="558ED5"/>
            </a:solidFill>
            <a:ln w="25400">
              <a:noFill/>
            </a:ln>
          </c:spPr>
          <c:invertIfNegative val="0"/>
          <c:dLbls>
            <c:spPr>
              <a:noFill/>
              <a:ln w="25400">
                <a:noFill/>
              </a:ln>
            </c:spPr>
            <c:txPr>
              <a:bodyPr/>
              <a:lstStyle/>
              <a:p>
                <a:pPr algn="ctr" rtl="1">
                  <a:defRPr sz="1000" b="0" i="0" u="none" strike="noStrike" baseline="0">
                    <a:solidFill>
                      <a:srgbClr val="000000"/>
                    </a:solidFill>
                    <a:latin typeface="Calibri"/>
                    <a:ea typeface="Calibri"/>
                    <a:cs typeface="Calibri"/>
                  </a:defRPr>
                </a:pPr>
                <a:endParaRPr lang="pt-BR"/>
              </a:p>
            </c:txPr>
            <c:showLegendKey val="0"/>
            <c:showVal val="1"/>
            <c:showCatName val="0"/>
            <c:showSerName val="0"/>
            <c:showPercent val="0"/>
            <c:showBubbleSize val="0"/>
            <c:showLeaderLines val="0"/>
          </c:dLbls>
          <c:cat>
            <c:strRef>
              <c:f>Indicadores!$D$3:$F$3</c:f>
              <c:strCache>
                <c:ptCount val="3"/>
                <c:pt idx="0">
                  <c:v>Mês 1</c:v>
                </c:pt>
                <c:pt idx="1">
                  <c:v>Mês 2</c:v>
                </c:pt>
                <c:pt idx="2">
                  <c:v>Mês 3</c:v>
                </c:pt>
              </c:strCache>
            </c:strRef>
          </c:cat>
          <c:val>
            <c:numRef>
              <c:f>Indicadores!$D$4:$F$4</c:f>
              <c:numCache>
                <c:formatCode>0.0%</c:formatCode>
                <c:ptCount val="3"/>
                <c:pt idx="0">
                  <c:v>0.40366972477064572</c:v>
                </c:pt>
                <c:pt idx="1">
                  <c:v>0.81651376146788957</c:v>
                </c:pt>
                <c:pt idx="2">
                  <c:v>0.94495412844036697</c:v>
                </c:pt>
              </c:numCache>
            </c:numRef>
          </c:val>
        </c:ser>
        <c:dLbls>
          <c:showLegendKey val="0"/>
          <c:showVal val="0"/>
          <c:showCatName val="0"/>
          <c:showSerName val="0"/>
          <c:showPercent val="0"/>
          <c:showBubbleSize val="0"/>
        </c:dLbls>
        <c:gapWidth val="150"/>
        <c:overlap val="-25"/>
        <c:axId val="87751680"/>
        <c:axId val="88998656"/>
      </c:barChart>
      <c:catAx>
        <c:axId val="87751680"/>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88998656"/>
        <c:crosses val="autoZero"/>
        <c:auto val="1"/>
        <c:lblAlgn val="ctr"/>
        <c:lblOffset val="100"/>
        <c:noMultiLvlLbl val="0"/>
      </c:catAx>
      <c:valAx>
        <c:axId val="88998656"/>
        <c:scaling>
          <c:orientation val="minMax"/>
          <c:max val="1"/>
          <c:min val="0"/>
        </c:scaling>
        <c:delete val="1"/>
        <c:axPos val="l"/>
        <c:numFmt formatCode="0.0%" sourceLinked="1"/>
        <c:majorTickMark val="out"/>
        <c:minorTickMark val="none"/>
        <c:tickLblPos val="nextTo"/>
        <c:crossAx val="87751680"/>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490605427975677E-2"/>
          <c:y val="0.2964290883598858"/>
          <c:w val="0.92901878914404956"/>
          <c:h val="0.58928674192021802"/>
        </c:manualLayout>
      </c:layout>
      <c:barChart>
        <c:barDir val="col"/>
        <c:grouping val="clustered"/>
        <c:varyColors val="0"/>
        <c:ser>
          <c:idx val="0"/>
          <c:order val="0"/>
          <c:tx>
            <c:strRef>
              <c:f>Indicadores!$R$4</c:f>
              <c:strCache>
                <c:ptCount val="1"/>
                <c:pt idx="0">
                  <c:v>Cobertura do Pprograma de Atenção à Diabetes Mellitus na unidade de saúde</c:v>
                </c:pt>
              </c:strCache>
            </c:strRef>
          </c:tx>
          <c:spPr>
            <a:solidFill>
              <a:srgbClr val="4F81BD"/>
            </a:solidFill>
            <a:ln w="25400">
              <a:noFill/>
            </a:ln>
          </c:spPr>
          <c:invertIfNegative val="0"/>
          <c:dLbls>
            <c:spPr>
              <a:noFill/>
              <a:ln w="25400">
                <a:noFill/>
              </a:ln>
            </c:spPr>
            <c:txPr>
              <a:bodyPr/>
              <a:lstStyle/>
              <a:p>
                <a:pPr algn="ctr" rtl="1">
                  <a:defRPr sz="1000" b="0" i="0" u="none" strike="noStrike" baseline="0">
                    <a:solidFill>
                      <a:srgbClr val="000000"/>
                    </a:solidFill>
                    <a:latin typeface="Calibri"/>
                    <a:ea typeface="Calibri"/>
                    <a:cs typeface="Calibri"/>
                  </a:defRPr>
                </a:pPr>
                <a:endParaRPr lang="pt-BR"/>
              </a:p>
            </c:txPr>
            <c:showLegendKey val="0"/>
            <c:showVal val="1"/>
            <c:showCatName val="0"/>
            <c:showSerName val="0"/>
            <c:showPercent val="0"/>
            <c:showBubbleSize val="0"/>
            <c:showLeaderLines val="0"/>
          </c:dLbls>
          <c:cat>
            <c:strRef>
              <c:f>Indicadores!$S$3:$U$3</c:f>
              <c:strCache>
                <c:ptCount val="3"/>
                <c:pt idx="0">
                  <c:v>Mês 1</c:v>
                </c:pt>
                <c:pt idx="1">
                  <c:v>Mês 2</c:v>
                </c:pt>
                <c:pt idx="2">
                  <c:v>Mês 3</c:v>
                </c:pt>
              </c:strCache>
            </c:strRef>
          </c:cat>
          <c:val>
            <c:numRef>
              <c:f>Indicadores!$S$4:$U$4</c:f>
              <c:numCache>
                <c:formatCode>0.0%</c:formatCode>
                <c:ptCount val="3"/>
                <c:pt idx="0">
                  <c:v>0.34210526315789908</c:v>
                </c:pt>
                <c:pt idx="1">
                  <c:v>0.76315789473684215</c:v>
                </c:pt>
                <c:pt idx="2">
                  <c:v>0.92105263157894735</c:v>
                </c:pt>
              </c:numCache>
            </c:numRef>
          </c:val>
        </c:ser>
        <c:dLbls>
          <c:showLegendKey val="0"/>
          <c:showVal val="0"/>
          <c:showCatName val="0"/>
          <c:showSerName val="0"/>
          <c:showPercent val="0"/>
          <c:showBubbleSize val="0"/>
        </c:dLbls>
        <c:gapWidth val="150"/>
        <c:overlap val="-25"/>
        <c:axId val="89052288"/>
        <c:axId val="89053824"/>
      </c:barChart>
      <c:catAx>
        <c:axId val="89052288"/>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89053824"/>
        <c:crosses val="autoZero"/>
        <c:auto val="1"/>
        <c:lblAlgn val="ctr"/>
        <c:lblOffset val="100"/>
        <c:noMultiLvlLbl val="0"/>
      </c:catAx>
      <c:valAx>
        <c:axId val="89053824"/>
        <c:scaling>
          <c:orientation val="minMax"/>
          <c:max val="1"/>
          <c:min val="0"/>
        </c:scaling>
        <c:delete val="1"/>
        <c:axPos val="l"/>
        <c:numFmt formatCode="0.0%" sourceLinked="1"/>
        <c:majorTickMark val="out"/>
        <c:minorTickMark val="none"/>
        <c:tickLblPos val="nextTo"/>
        <c:crossAx val="89052288"/>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2786885245901641E-2"/>
          <c:y val="0.30514705882352594"/>
          <c:w val="0.93237704918032749"/>
          <c:h val="0.57720588235294112"/>
        </c:manualLayout>
      </c:layout>
      <c:barChart>
        <c:barDir val="col"/>
        <c:grouping val="clustered"/>
        <c:varyColors val="0"/>
        <c:ser>
          <c:idx val="0"/>
          <c:order val="0"/>
          <c:tx>
            <c:strRef>
              <c:f>Indicadores!$C$20</c:f>
              <c:strCache>
                <c:ptCount val="1"/>
                <c:pt idx="0">
                  <c:v>Proporção de pessoas com hipertensão com os exames complementares em dia de acordo com o protocolo</c:v>
                </c:pt>
              </c:strCache>
            </c:strRef>
          </c:tx>
          <c:spPr>
            <a:solidFill>
              <a:srgbClr val="4F81BD"/>
            </a:solidFill>
            <a:ln w="25400">
              <a:noFill/>
            </a:ln>
          </c:spPr>
          <c:invertIfNegative val="0"/>
          <c:dLbls>
            <c:spPr>
              <a:noFill/>
              <a:ln w="25400">
                <a:noFill/>
              </a:ln>
            </c:spPr>
            <c:txPr>
              <a:bodyPr/>
              <a:lstStyle/>
              <a:p>
                <a:pPr algn="ctr" rtl="1">
                  <a:defRPr sz="1000" b="0" i="0" u="none" strike="noStrike" baseline="0">
                    <a:solidFill>
                      <a:srgbClr val="000000"/>
                    </a:solidFill>
                    <a:latin typeface="Calibri"/>
                    <a:ea typeface="Calibri"/>
                    <a:cs typeface="Calibri"/>
                  </a:defRPr>
                </a:pPr>
                <a:endParaRPr lang="pt-BR"/>
              </a:p>
            </c:txPr>
            <c:showLegendKey val="0"/>
            <c:showVal val="1"/>
            <c:showCatName val="0"/>
            <c:showSerName val="0"/>
            <c:showPercent val="0"/>
            <c:showBubbleSize val="0"/>
            <c:showLeaderLines val="0"/>
          </c:dLbls>
          <c:cat>
            <c:strRef>
              <c:f>Indicadores!$D$19:$F$19</c:f>
              <c:strCache>
                <c:ptCount val="3"/>
                <c:pt idx="0">
                  <c:v>Mês 1</c:v>
                </c:pt>
                <c:pt idx="1">
                  <c:v>Mês 2</c:v>
                </c:pt>
                <c:pt idx="2">
                  <c:v>Mês 3</c:v>
                </c:pt>
              </c:strCache>
            </c:strRef>
          </c:cat>
          <c:val>
            <c:numRef>
              <c:f>Indicadores!$D$20:$F$20</c:f>
              <c:numCache>
                <c:formatCode>0.0%</c:formatCode>
                <c:ptCount val="3"/>
                <c:pt idx="0">
                  <c:v>0.81818181818182489</c:v>
                </c:pt>
                <c:pt idx="1">
                  <c:v>0.7415730337078652</c:v>
                </c:pt>
                <c:pt idx="2">
                  <c:v>0.70873786407766959</c:v>
                </c:pt>
              </c:numCache>
            </c:numRef>
          </c:val>
        </c:ser>
        <c:dLbls>
          <c:showLegendKey val="0"/>
          <c:showVal val="0"/>
          <c:showCatName val="0"/>
          <c:showSerName val="0"/>
          <c:showPercent val="0"/>
          <c:showBubbleSize val="0"/>
        </c:dLbls>
        <c:gapWidth val="150"/>
        <c:overlap val="-25"/>
        <c:axId val="90517888"/>
        <c:axId val="90519424"/>
      </c:barChart>
      <c:catAx>
        <c:axId val="90517888"/>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90519424"/>
        <c:crosses val="autoZero"/>
        <c:auto val="1"/>
        <c:lblAlgn val="ctr"/>
        <c:lblOffset val="100"/>
        <c:noMultiLvlLbl val="0"/>
      </c:catAx>
      <c:valAx>
        <c:axId val="90519424"/>
        <c:scaling>
          <c:orientation val="minMax"/>
          <c:max val="1"/>
          <c:min val="0"/>
        </c:scaling>
        <c:delete val="1"/>
        <c:axPos val="l"/>
        <c:numFmt formatCode="0.0%" sourceLinked="1"/>
        <c:majorTickMark val="out"/>
        <c:minorTickMark val="none"/>
        <c:tickLblPos val="nextTo"/>
        <c:crossAx val="90517888"/>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6170212765957895E-2"/>
          <c:y val="0.30627361456702346"/>
          <c:w val="0.92765957446809788"/>
          <c:h val="0.57564679364405213"/>
        </c:manualLayout>
      </c:layout>
      <c:barChart>
        <c:barDir val="col"/>
        <c:grouping val="clustered"/>
        <c:varyColors val="0"/>
        <c:ser>
          <c:idx val="0"/>
          <c:order val="0"/>
          <c:tx>
            <c:strRef>
              <c:f>Indicadores!$R$20</c:f>
              <c:strCache>
                <c:ptCount val="1"/>
                <c:pt idx="0">
                  <c:v>Proporção de pessoas com diabetes com os exames complementares  em dia de acordo com o protocolo</c:v>
                </c:pt>
              </c:strCache>
            </c:strRef>
          </c:tx>
          <c:spPr>
            <a:solidFill>
              <a:srgbClr val="4F81BD"/>
            </a:solidFill>
            <a:ln w="25400">
              <a:noFill/>
            </a:ln>
          </c:spPr>
          <c:invertIfNegative val="0"/>
          <c:dLbls>
            <c:spPr>
              <a:noFill/>
              <a:ln w="25400">
                <a:noFill/>
              </a:ln>
            </c:spPr>
            <c:txPr>
              <a:bodyPr/>
              <a:lstStyle/>
              <a:p>
                <a:pPr algn="ctr" rtl="1">
                  <a:defRPr sz="1000" b="0" i="0" u="none" strike="noStrike" baseline="0">
                    <a:solidFill>
                      <a:srgbClr val="000000"/>
                    </a:solidFill>
                    <a:latin typeface="Calibri"/>
                    <a:ea typeface="Calibri"/>
                    <a:cs typeface="Calibri"/>
                  </a:defRPr>
                </a:pPr>
                <a:endParaRPr lang="pt-BR"/>
              </a:p>
            </c:txPr>
            <c:showLegendKey val="0"/>
            <c:showVal val="1"/>
            <c:showCatName val="0"/>
            <c:showSerName val="0"/>
            <c:showPercent val="0"/>
            <c:showBubbleSize val="0"/>
            <c:showLeaderLines val="0"/>
          </c:dLbls>
          <c:cat>
            <c:strRef>
              <c:f>Indicadores!$S$19:$U$19</c:f>
              <c:strCache>
                <c:ptCount val="3"/>
                <c:pt idx="0">
                  <c:v>Mês 1</c:v>
                </c:pt>
                <c:pt idx="1">
                  <c:v>Mês 2</c:v>
                </c:pt>
                <c:pt idx="2">
                  <c:v>Mês 3</c:v>
                </c:pt>
              </c:strCache>
            </c:strRef>
          </c:cat>
          <c:val>
            <c:numRef>
              <c:f>Indicadores!$S$20:$U$20</c:f>
              <c:numCache>
                <c:formatCode>0.0%</c:formatCode>
                <c:ptCount val="3"/>
                <c:pt idx="0">
                  <c:v>0.76923076923076927</c:v>
                </c:pt>
                <c:pt idx="1">
                  <c:v>0.72413793103448365</c:v>
                </c:pt>
                <c:pt idx="2">
                  <c:v>0.71428571428571463</c:v>
                </c:pt>
              </c:numCache>
            </c:numRef>
          </c:val>
        </c:ser>
        <c:dLbls>
          <c:showLegendKey val="0"/>
          <c:showVal val="0"/>
          <c:showCatName val="0"/>
          <c:showSerName val="0"/>
          <c:showPercent val="0"/>
          <c:showBubbleSize val="0"/>
        </c:dLbls>
        <c:gapWidth val="150"/>
        <c:overlap val="-25"/>
        <c:axId val="85644032"/>
        <c:axId val="85646336"/>
      </c:barChart>
      <c:catAx>
        <c:axId val="85644032"/>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85646336"/>
        <c:crosses val="autoZero"/>
        <c:auto val="1"/>
        <c:lblAlgn val="ctr"/>
        <c:lblOffset val="100"/>
        <c:noMultiLvlLbl val="0"/>
      </c:catAx>
      <c:valAx>
        <c:axId val="85646336"/>
        <c:scaling>
          <c:orientation val="minMax"/>
          <c:max val="1"/>
          <c:min val="0"/>
        </c:scaling>
        <c:delete val="1"/>
        <c:axPos val="l"/>
        <c:numFmt formatCode="0.0%" sourceLinked="1"/>
        <c:majorTickMark val="out"/>
        <c:minorTickMark val="none"/>
        <c:tickLblPos val="nextTo"/>
        <c:crossAx val="85644032"/>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2786885245901641E-2"/>
          <c:y val="0.30258357101802702"/>
          <c:w val="0.93237704918032749"/>
          <c:h val="0.57933683719304463"/>
        </c:manualLayout>
      </c:layout>
      <c:barChart>
        <c:barDir val="col"/>
        <c:grouping val="clustered"/>
        <c:varyColors val="0"/>
        <c:ser>
          <c:idx val="0"/>
          <c:order val="0"/>
          <c:tx>
            <c:strRef>
              <c:f>Indicadores!$C$32</c:f>
              <c:strCache>
                <c:ptCount val="1"/>
                <c:pt idx="0">
                  <c:v>Proporção de pessoas com hipertensão com avaliação da necessidade de atendimento odontológico</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invertIfNegative val="0"/>
          <c:dLbls>
            <c:spPr>
              <a:noFill/>
              <a:ln w="25400">
                <a:noFill/>
              </a:ln>
            </c:spPr>
            <c:txPr>
              <a:bodyPr/>
              <a:lstStyle/>
              <a:p>
                <a:pPr algn="ctr" rtl="1">
                  <a:defRPr sz="1000" b="0" i="0" u="none" strike="noStrike" baseline="0">
                    <a:solidFill>
                      <a:srgbClr val="000000"/>
                    </a:solidFill>
                    <a:latin typeface="Calibri"/>
                    <a:ea typeface="Calibri"/>
                    <a:cs typeface="Calibri"/>
                  </a:defRPr>
                </a:pPr>
                <a:endParaRPr lang="pt-BR"/>
              </a:p>
            </c:txPr>
            <c:showLegendKey val="0"/>
            <c:showVal val="1"/>
            <c:showCatName val="0"/>
            <c:showSerName val="0"/>
            <c:showPercent val="0"/>
            <c:showBubbleSize val="0"/>
            <c:showLeaderLines val="0"/>
          </c:dLbls>
          <c:cat>
            <c:strRef>
              <c:f>Indicadores!$D$31:$F$31</c:f>
              <c:strCache>
                <c:ptCount val="3"/>
                <c:pt idx="0">
                  <c:v>Mês 1</c:v>
                </c:pt>
                <c:pt idx="1">
                  <c:v>Mês 2</c:v>
                </c:pt>
                <c:pt idx="2">
                  <c:v>Mês 3</c:v>
                </c:pt>
              </c:strCache>
            </c:strRef>
          </c:cat>
          <c:val>
            <c:numRef>
              <c:f>Indicadores!$D$32:$F$32</c:f>
              <c:numCache>
                <c:formatCode>0.0%</c:formatCode>
                <c:ptCount val="3"/>
                <c:pt idx="0">
                  <c:v>0.29545454545454913</c:v>
                </c:pt>
                <c:pt idx="1">
                  <c:v>0.38202247191011868</c:v>
                </c:pt>
                <c:pt idx="2">
                  <c:v>0.41747572815533984</c:v>
                </c:pt>
              </c:numCache>
            </c:numRef>
          </c:val>
        </c:ser>
        <c:dLbls>
          <c:showLegendKey val="0"/>
          <c:showVal val="0"/>
          <c:showCatName val="0"/>
          <c:showSerName val="0"/>
          <c:showPercent val="0"/>
          <c:showBubbleSize val="0"/>
        </c:dLbls>
        <c:gapWidth val="150"/>
        <c:overlap val="-25"/>
        <c:axId val="103692928"/>
        <c:axId val="103715200"/>
      </c:barChart>
      <c:catAx>
        <c:axId val="103692928"/>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03715200"/>
        <c:crosses val="autoZero"/>
        <c:auto val="1"/>
        <c:lblAlgn val="ctr"/>
        <c:lblOffset val="100"/>
        <c:noMultiLvlLbl val="0"/>
      </c:catAx>
      <c:valAx>
        <c:axId val="103715200"/>
        <c:scaling>
          <c:orientation val="minMax"/>
          <c:max val="1"/>
          <c:min val="0"/>
        </c:scaling>
        <c:delete val="1"/>
        <c:axPos val="l"/>
        <c:numFmt formatCode="0.0%" sourceLinked="1"/>
        <c:majorTickMark val="out"/>
        <c:minorTickMark val="none"/>
        <c:tickLblPos val="nextTo"/>
        <c:crossAx val="103692928"/>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spPr>
        <a:noFill/>
        <a:ln w="25400">
          <a:noFill/>
        </a:ln>
      </c:spPr>
      <c:txPr>
        <a:bodyPr/>
        <a:lstStyle/>
        <a:p>
          <a:pPr algn="ctr" rtl="1">
            <a:defRPr sz="1200" b="1" i="0" u="none" strike="noStrike" baseline="0">
              <a:solidFill>
                <a:srgbClr val="000000"/>
              </a:solidFill>
              <a:latin typeface="Calibri"/>
              <a:ea typeface="Calibri"/>
              <a:cs typeface="Calibri"/>
            </a:defRPr>
          </a:pPr>
          <a:endParaRPr lang="pt-BR"/>
        </a:p>
      </c:txPr>
    </c:title>
    <c:autoTitleDeleted val="0"/>
    <c:plotArea>
      <c:layout>
        <c:manualLayout>
          <c:layoutTarget val="inner"/>
          <c:xMode val="edge"/>
          <c:yMode val="edge"/>
          <c:x val="3.3126360973005982E-2"/>
          <c:y val="0.30258357101802691"/>
          <c:w val="0.93167890236580353"/>
          <c:h val="0.57933683719304463"/>
        </c:manualLayout>
      </c:layout>
      <c:barChart>
        <c:barDir val="col"/>
        <c:grouping val="clustered"/>
        <c:varyColors val="0"/>
        <c:ser>
          <c:idx val="0"/>
          <c:order val="0"/>
          <c:tx>
            <c:strRef>
              <c:f>Indicadores!$R$32</c:f>
              <c:strCache>
                <c:ptCount val="1"/>
                <c:pt idx="0">
                  <c:v>Proporção de pessoas com diabetes com avaliação da necessidade de atendimento odontológico</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invertIfNegative val="0"/>
          <c:dLbls>
            <c:spPr>
              <a:noFill/>
              <a:ln w="25400">
                <a:noFill/>
              </a:ln>
            </c:spPr>
            <c:txPr>
              <a:bodyPr/>
              <a:lstStyle/>
              <a:p>
                <a:pPr algn="ctr" rtl="1">
                  <a:defRPr sz="1000" b="0" i="0" u="none" strike="noStrike" baseline="0">
                    <a:solidFill>
                      <a:srgbClr val="000000"/>
                    </a:solidFill>
                    <a:latin typeface="Calibri"/>
                    <a:ea typeface="Calibri"/>
                    <a:cs typeface="Calibri"/>
                  </a:defRPr>
                </a:pPr>
                <a:endParaRPr lang="pt-BR"/>
              </a:p>
            </c:txPr>
            <c:showLegendKey val="0"/>
            <c:showVal val="1"/>
            <c:showCatName val="0"/>
            <c:showSerName val="0"/>
            <c:showPercent val="0"/>
            <c:showBubbleSize val="0"/>
            <c:showLeaderLines val="0"/>
          </c:dLbls>
          <c:cat>
            <c:strRef>
              <c:f>Indicadores!$S$31:$U$31</c:f>
              <c:strCache>
                <c:ptCount val="3"/>
                <c:pt idx="0">
                  <c:v>Mês 1</c:v>
                </c:pt>
                <c:pt idx="1">
                  <c:v>Mês 2</c:v>
                </c:pt>
                <c:pt idx="2">
                  <c:v>Mês 3</c:v>
                </c:pt>
              </c:strCache>
            </c:strRef>
          </c:cat>
          <c:val>
            <c:numRef>
              <c:f>Indicadores!$S$32:$U$32</c:f>
              <c:numCache>
                <c:formatCode>0.0%</c:formatCode>
                <c:ptCount val="3"/>
                <c:pt idx="0">
                  <c:v>0.53846153846153844</c:v>
                </c:pt>
                <c:pt idx="1">
                  <c:v>0.41379310344827575</c:v>
                </c:pt>
                <c:pt idx="2">
                  <c:v>0.4</c:v>
                </c:pt>
              </c:numCache>
            </c:numRef>
          </c:val>
        </c:ser>
        <c:dLbls>
          <c:showLegendKey val="0"/>
          <c:showVal val="0"/>
          <c:showCatName val="0"/>
          <c:showSerName val="0"/>
          <c:showPercent val="0"/>
          <c:showBubbleSize val="0"/>
        </c:dLbls>
        <c:gapWidth val="150"/>
        <c:overlap val="-25"/>
        <c:axId val="84823040"/>
        <c:axId val="85319680"/>
      </c:barChart>
      <c:catAx>
        <c:axId val="84823040"/>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85319680"/>
        <c:crosses val="autoZero"/>
        <c:auto val="1"/>
        <c:lblAlgn val="ctr"/>
        <c:lblOffset val="100"/>
        <c:noMultiLvlLbl val="0"/>
      </c:catAx>
      <c:valAx>
        <c:axId val="85319680"/>
        <c:scaling>
          <c:orientation val="minMax"/>
          <c:max val="1"/>
          <c:min val="0"/>
        </c:scaling>
        <c:delete val="1"/>
        <c:axPos val="l"/>
        <c:numFmt formatCode="0.0%" sourceLinked="1"/>
        <c:majorTickMark val="out"/>
        <c:minorTickMark val="none"/>
        <c:tickLblPos val="nextTo"/>
        <c:crossAx val="84823040"/>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ADB1DB-34C9-4509-984F-B92AC5557140}" type="datetimeFigureOut">
              <a:rPr lang="es-ES" smtClean="0"/>
              <a:pPr/>
              <a:t>22/03/2016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E5D460-34C7-47AF-A800-6A3CDD963F20}" type="slidenum">
              <a:rPr lang="es-ES" smtClean="0"/>
              <a:pPr/>
              <a:t>‹nº›</a:t>
            </a:fld>
            <a:endParaRPr lang="es-ES"/>
          </a:p>
        </p:txBody>
      </p:sp>
    </p:spTree>
    <p:extLst>
      <p:ext uri="{BB962C8B-B14F-4D97-AF65-F5344CB8AC3E}">
        <p14:creationId xmlns:p14="http://schemas.microsoft.com/office/powerpoint/2010/main" val="2590111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A2BA0E0-BA60-4F84-B23D-5C8B3FBC79D9}" type="datetimeFigureOut">
              <a:rPr lang="es-ES" smtClean="0"/>
              <a:pPr/>
              <a:t>22/03/2016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A988517-C711-4294-A2F4-B430CD00C0E9}"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A2BA0E0-BA60-4F84-B23D-5C8B3FBC79D9}" type="datetimeFigureOut">
              <a:rPr lang="es-ES" smtClean="0"/>
              <a:pPr/>
              <a:t>22/03/2016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A988517-C711-4294-A2F4-B430CD00C0E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A2BA0E0-BA60-4F84-B23D-5C8B3FBC79D9}" type="datetimeFigureOut">
              <a:rPr lang="es-ES" smtClean="0"/>
              <a:pPr/>
              <a:t>22/03/2016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A988517-C711-4294-A2F4-B430CD00C0E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A2BA0E0-BA60-4F84-B23D-5C8B3FBC79D9}" type="datetimeFigureOut">
              <a:rPr lang="es-ES" smtClean="0"/>
              <a:pPr/>
              <a:t>22/03/2016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A988517-C711-4294-A2F4-B430CD00C0E9}"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A2BA0E0-BA60-4F84-B23D-5C8B3FBC79D9}" type="datetimeFigureOut">
              <a:rPr lang="es-ES" smtClean="0"/>
              <a:pPr/>
              <a:t>22/03/2016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A988517-C711-4294-A2F4-B430CD00C0E9}"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A2BA0E0-BA60-4F84-B23D-5C8B3FBC79D9}" type="datetimeFigureOut">
              <a:rPr lang="es-ES" smtClean="0"/>
              <a:pPr/>
              <a:t>22/03/2016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A988517-C711-4294-A2F4-B430CD00C0E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A2BA0E0-BA60-4F84-B23D-5C8B3FBC79D9}" type="datetimeFigureOut">
              <a:rPr lang="es-ES" smtClean="0"/>
              <a:pPr/>
              <a:t>22/03/2016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A988517-C711-4294-A2F4-B430CD00C0E9}"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A2BA0E0-BA60-4F84-B23D-5C8B3FBC79D9}" type="datetimeFigureOut">
              <a:rPr lang="es-ES" smtClean="0"/>
              <a:pPr/>
              <a:t>22/03/2016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A988517-C711-4294-A2F4-B430CD00C0E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2BA0E0-BA60-4F84-B23D-5C8B3FBC79D9}" type="datetimeFigureOut">
              <a:rPr lang="es-ES" smtClean="0"/>
              <a:pPr/>
              <a:t>22/03/2016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A988517-C711-4294-A2F4-B430CD00C0E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A2BA0E0-BA60-4F84-B23D-5C8B3FBC79D9}" type="datetimeFigureOut">
              <a:rPr lang="es-ES" smtClean="0"/>
              <a:pPr/>
              <a:t>22/03/2016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A988517-C711-4294-A2F4-B430CD00C0E9}"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A2BA0E0-BA60-4F84-B23D-5C8B3FBC79D9}" type="datetimeFigureOut">
              <a:rPr lang="es-ES" smtClean="0"/>
              <a:pPr/>
              <a:t>22/03/2016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A988517-C711-4294-A2F4-B430CD00C0E9}"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BA0E0-BA60-4F84-B23D-5C8B3FBC79D9}" type="datetimeFigureOut">
              <a:rPr lang="es-ES" smtClean="0"/>
              <a:pPr/>
              <a:t>22/03/2016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8517-C711-4294-A2F4-B430CD00C0E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543956" cy="6369072"/>
          </a:xfrm>
        </p:spPr>
        <p:txBody>
          <a:bodyPr>
            <a:normAutofit/>
          </a:bodyPr>
          <a:lstStyle/>
          <a:p>
            <a:r>
              <a:rPr lang="pt-BR" sz="3200" dirty="0" smtClean="0">
                <a:latin typeface="Arial" pitchFamily="34" charset="0"/>
                <a:cs typeface="Arial" pitchFamily="34" charset="0"/>
              </a:rPr>
              <a:t/>
            </a:r>
            <a:br>
              <a:rPr lang="pt-BR" sz="3200" dirty="0" smtClean="0">
                <a:latin typeface="Arial" pitchFamily="34" charset="0"/>
                <a:cs typeface="Arial" pitchFamily="34" charset="0"/>
              </a:rPr>
            </a:br>
            <a:r>
              <a:rPr lang="pt-BR" sz="3200" dirty="0">
                <a:latin typeface="Arial" pitchFamily="34" charset="0"/>
                <a:cs typeface="Arial" pitchFamily="34" charset="0"/>
              </a:rPr>
              <a:t/>
            </a:r>
            <a:br>
              <a:rPr lang="pt-BR" sz="3200" dirty="0">
                <a:latin typeface="Arial" pitchFamily="34" charset="0"/>
                <a:cs typeface="Arial" pitchFamily="34" charset="0"/>
              </a:rPr>
            </a:br>
            <a:r>
              <a:rPr lang="pt-BR" sz="3000" dirty="0" smtClean="0">
                <a:latin typeface="Arial" pitchFamily="34" charset="0"/>
                <a:cs typeface="Arial" pitchFamily="34" charset="0"/>
              </a:rPr>
              <a:t>Melhoria da </a:t>
            </a:r>
            <a:r>
              <a:rPr lang="pt-BR" sz="3000" dirty="0" smtClean="0">
                <a:latin typeface="Arial" pitchFamily="34" charset="0"/>
                <a:cs typeface="Arial" pitchFamily="34" charset="0"/>
              </a:rPr>
              <a:t>atenção </a:t>
            </a:r>
            <a:r>
              <a:rPr lang="pt-BR" sz="3000" dirty="0" smtClean="0">
                <a:latin typeface="Arial" pitchFamily="34" charset="0"/>
                <a:cs typeface="Arial" pitchFamily="34" charset="0"/>
              </a:rPr>
              <a:t>à </a:t>
            </a:r>
            <a:r>
              <a:rPr lang="pt-BR" sz="3000" dirty="0" smtClean="0">
                <a:latin typeface="Arial" pitchFamily="34" charset="0"/>
                <a:cs typeface="Arial" pitchFamily="34" charset="0"/>
              </a:rPr>
              <a:t>saúde </a:t>
            </a:r>
            <a:r>
              <a:rPr lang="pt-BR" sz="3000" dirty="0" smtClean="0">
                <a:latin typeface="Arial" pitchFamily="34" charset="0"/>
                <a:cs typeface="Arial" pitchFamily="34" charset="0"/>
              </a:rPr>
              <a:t>dos </a:t>
            </a:r>
            <a:r>
              <a:rPr lang="pt-BR" sz="3000" dirty="0">
                <a:latin typeface="Arial" pitchFamily="34" charset="0"/>
                <a:cs typeface="Arial" pitchFamily="34" charset="0"/>
              </a:rPr>
              <a:t>usuários com Hipertensão Arterial Sistêmica e/ou Diabetes mellitus </a:t>
            </a:r>
            <a:r>
              <a:rPr lang="pt-BR" sz="3000" dirty="0" smtClean="0">
                <a:latin typeface="Arial" pitchFamily="34" charset="0"/>
                <a:cs typeface="Arial" pitchFamily="34" charset="0"/>
              </a:rPr>
              <a:t>na </a:t>
            </a:r>
            <a:r>
              <a:rPr lang="pt-BR" sz="3000" dirty="0" smtClean="0">
                <a:latin typeface="Arial" pitchFamily="34" charset="0"/>
                <a:cs typeface="Arial" pitchFamily="34" charset="0"/>
              </a:rPr>
              <a:t>UBS Joana Carvalho de Souza, Careiro, </a:t>
            </a:r>
            <a:r>
              <a:rPr lang="pt-BR" sz="3000" dirty="0" smtClean="0">
                <a:latin typeface="Arial" pitchFamily="34" charset="0"/>
                <a:cs typeface="Arial" pitchFamily="34" charset="0"/>
              </a:rPr>
              <a:t>AM</a:t>
            </a:r>
            <a:r>
              <a:rPr lang="pt-BR" sz="3200" dirty="0" smtClean="0">
                <a:latin typeface="Arial" pitchFamily="34" charset="0"/>
                <a:cs typeface="Arial" pitchFamily="34" charset="0"/>
              </a:rPr>
              <a:t/>
            </a:r>
            <a:br>
              <a:rPr lang="pt-BR" sz="3200" dirty="0" smtClean="0">
                <a:latin typeface="Arial" pitchFamily="34" charset="0"/>
                <a:cs typeface="Arial" pitchFamily="34" charset="0"/>
              </a:rPr>
            </a:br>
            <a:r>
              <a:rPr lang="pt-BR" sz="3200" dirty="0">
                <a:latin typeface="Arial" pitchFamily="34" charset="0"/>
                <a:cs typeface="Arial" pitchFamily="34" charset="0"/>
              </a:rPr>
              <a:t/>
            </a:r>
            <a:br>
              <a:rPr lang="pt-BR" sz="3200" dirty="0">
                <a:latin typeface="Arial" pitchFamily="34" charset="0"/>
                <a:cs typeface="Arial" pitchFamily="34" charset="0"/>
              </a:rPr>
            </a:br>
            <a:endParaRPr lang="es-ES" sz="3200" dirty="0">
              <a:latin typeface="Arial" pitchFamily="34" charset="0"/>
              <a:cs typeface="Arial" pitchFamily="34" charset="0"/>
            </a:endParaRPr>
          </a:p>
        </p:txBody>
      </p:sp>
      <p:sp>
        <p:nvSpPr>
          <p:cNvPr id="3" name="CaixaDeTexto 2"/>
          <p:cNvSpPr txBox="1">
            <a:spLocks/>
          </p:cNvSpPr>
          <p:nvPr/>
        </p:nvSpPr>
        <p:spPr>
          <a:xfrm>
            <a:off x="184048" y="188640"/>
            <a:ext cx="8748712" cy="2123658"/>
          </a:xfrm>
          <a:prstGeom prst="rect">
            <a:avLst/>
          </a:prstGeom>
          <a:noFill/>
          <a:ln>
            <a:noFill/>
          </a:ln>
        </p:spPr>
        <p:txBody>
          <a:bodyPr>
            <a:spAutoFit/>
          </a:bodyPr>
          <a:lstStyle/>
          <a:p>
            <a:pPr algn="ctr"/>
            <a:r>
              <a:rPr lang="en-US" altLang="en-US" sz="2400" dirty="0"/>
              <a:t>Universidade Federal de Pelotas</a:t>
            </a:r>
          </a:p>
          <a:p>
            <a:pPr algn="ctr"/>
            <a:r>
              <a:rPr lang="en-US" altLang="en-US" sz="2400" dirty="0"/>
              <a:t>Universidade Aberta do SUS </a:t>
            </a:r>
            <a:r>
              <a:rPr dirty="0"/>
              <a:t/>
            </a:r>
            <a:br>
              <a:rPr dirty="0"/>
            </a:br>
            <a:r>
              <a:rPr lang="en-US" altLang="en-US" sz="2400" dirty="0"/>
              <a:t>Especialização em Saúde da Família</a:t>
            </a:r>
            <a:r>
              <a:rPr dirty="0"/>
              <a:t/>
            </a:r>
            <a:br>
              <a:rPr dirty="0"/>
            </a:br>
            <a:r>
              <a:rPr lang="en-US" altLang="en-US" sz="3600" dirty="0"/>
              <a:t> </a:t>
            </a:r>
            <a:r>
              <a:rPr lang="en-US" altLang="en-US" sz="2400" dirty="0" err="1" smtClean="0"/>
              <a:t>Modalidade</a:t>
            </a:r>
            <a:r>
              <a:rPr lang="en-US" altLang="en-US" sz="2400" dirty="0" smtClean="0"/>
              <a:t> a </a:t>
            </a:r>
            <a:r>
              <a:rPr lang="en-US" altLang="en-US" sz="2400" dirty="0" err="1" smtClean="0"/>
              <a:t>distância</a:t>
            </a:r>
            <a:endParaRPr lang="en-US" altLang="en-US" sz="2400" dirty="0" smtClean="0"/>
          </a:p>
          <a:p>
            <a:pPr algn="ctr"/>
            <a:r>
              <a:rPr lang="en-US" altLang="en-US" sz="2400" dirty="0" err="1" smtClean="0"/>
              <a:t>Turma</a:t>
            </a:r>
            <a:r>
              <a:rPr lang="en-US" altLang="en-US" sz="2400" dirty="0" smtClean="0"/>
              <a:t> 9</a:t>
            </a:r>
            <a:endParaRPr lang="en-US" altLang="en-US" sz="2400" dirty="0"/>
          </a:p>
        </p:txBody>
      </p:sp>
      <p:pic>
        <p:nvPicPr>
          <p:cNvPr id="5" name="Imagem 4"/>
          <p:cNvPicPr/>
          <p:nvPr/>
        </p:nvPicPr>
        <p:blipFill rotWithShape="1">
          <a:blip r:embed="rId2" cstate="print">
            <a:extLst>
              <a:ext uri="{28A0092B-C50C-407E-A947-70E740481C1C}">
                <a14:useLocalDpi xmlns:a14="http://schemas.microsoft.com/office/drawing/2010/main" val="0"/>
              </a:ext>
            </a:extLst>
          </a:blip>
          <a:srcRect l="19225" t="18695" r="19223" b="18871"/>
          <a:stretch/>
        </p:blipFill>
        <p:spPr bwMode="auto">
          <a:xfrm>
            <a:off x="420347" y="319849"/>
            <a:ext cx="1290444" cy="1214446"/>
          </a:xfrm>
          <a:prstGeom prst="rect">
            <a:avLst/>
          </a:prstGeom>
          <a:ln>
            <a:noFill/>
          </a:ln>
          <a:extLst>
            <a:ext uri="{53640926-AAD7-44D8-BBD7-CCE9431645EC}">
              <a14:shadowObscured xmlns:a14="http://schemas.microsoft.com/office/drawing/2010/main"/>
            </a:ext>
          </a:extLst>
        </p:spPr>
      </p:pic>
      <p:pic>
        <p:nvPicPr>
          <p:cNvPr id="6" name="Picture 2"/>
          <p:cNvPicPr>
            <a:picLocks noChangeAspect="1" noChangeArrowheads="1"/>
          </p:cNvPicPr>
          <p:nvPr/>
        </p:nvPicPr>
        <p:blipFill>
          <a:blip r:embed="rId3" cstate="print"/>
          <a:srcRect/>
          <a:stretch>
            <a:fillRect/>
          </a:stretch>
        </p:blipFill>
        <p:spPr bwMode="auto">
          <a:xfrm>
            <a:off x="7421271" y="427006"/>
            <a:ext cx="1303849" cy="1000132"/>
          </a:xfrm>
          <a:prstGeom prst="rect">
            <a:avLst/>
          </a:prstGeom>
          <a:noFill/>
        </p:spPr>
      </p:pic>
      <p:sp>
        <p:nvSpPr>
          <p:cNvPr id="2" name="CaixaDeTexto 1"/>
          <p:cNvSpPr txBox="1"/>
          <p:nvPr/>
        </p:nvSpPr>
        <p:spPr>
          <a:xfrm>
            <a:off x="1439654" y="5160493"/>
            <a:ext cx="6237499" cy="1231106"/>
          </a:xfrm>
          <a:prstGeom prst="rect">
            <a:avLst/>
          </a:prstGeom>
          <a:noFill/>
        </p:spPr>
        <p:txBody>
          <a:bodyPr wrap="square" rtlCol="0">
            <a:spAutoFit/>
          </a:bodyPr>
          <a:lstStyle/>
          <a:p>
            <a:pPr algn="ctr"/>
            <a:r>
              <a:rPr lang="pt-BR" sz="2000" dirty="0" smtClean="0"/>
              <a:t>Especializando: </a:t>
            </a:r>
            <a:r>
              <a:rPr lang="pt-BR" sz="2000" b="1" dirty="0" err="1"/>
              <a:t>Antonio</a:t>
            </a:r>
            <a:r>
              <a:rPr lang="pt-BR" sz="2000" b="1" dirty="0"/>
              <a:t> Miguel Corona Alvarez</a:t>
            </a:r>
          </a:p>
          <a:p>
            <a:pPr algn="ctr"/>
            <a:endParaRPr lang="pt-BR" dirty="0" smtClean="0"/>
          </a:p>
          <a:p>
            <a:pPr algn="ctr"/>
            <a:endParaRPr lang="pt-BR" dirty="0"/>
          </a:p>
          <a:p>
            <a:pPr algn="ctr"/>
            <a:r>
              <a:rPr lang="pt-BR" dirty="0" smtClean="0"/>
              <a:t>Orientadora: Fernanda de Oliveira </a:t>
            </a:r>
            <a:r>
              <a:rPr lang="pt-BR" dirty="0" err="1" smtClean="0"/>
              <a:t>Meller</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472518" cy="6440510"/>
          </a:xfrm>
        </p:spPr>
        <p:txBody>
          <a:bodyPr>
            <a:normAutofit/>
          </a:bodyPr>
          <a:lstStyle/>
          <a:p>
            <a:r>
              <a:rPr lang="pt-BR" sz="3200" b="1" dirty="0" smtClean="0">
                <a:latin typeface="Arial" pitchFamily="34" charset="0"/>
                <a:cs typeface="Arial" pitchFamily="34" charset="0"/>
              </a:rPr>
              <a:t>Avaliação da Intervenção</a:t>
            </a:r>
            <a:r>
              <a:rPr lang="pt-BR" sz="3200" dirty="0" smtClean="0">
                <a:latin typeface="Arial" pitchFamily="34" charset="0"/>
                <a:cs typeface="Arial" pitchFamily="34" charset="0"/>
              </a:rPr>
              <a:t/>
            </a:r>
            <a:br>
              <a:rPr lang="pt-BR" sz="3200" dirty="0" smtClean="0">
                <a:latin typeface="Arial" pitchFamily="34" charset="0"/>
                <a:cs typeface="Arial" pitchFamily="34" charset="0"/>
              </a:rPr>
            </a:br>
            <a:r>
              <a:rPr lang="pt-BR" sz="3200" dirty="0" smtClean="0">
                <a:latin typeface="Arial" pitchFamily="34" charset="0"/>
                <a:cs typeface="Arial" pitchFamily="34" charset="0"/>
              </a:rPr>
              <a:t/>
            </a:r>
            <a:br>
              <a:rPr lang="pt-BR" sz="3200" dirty="0" smtClean="0">
                <a:latin typeface="Arial" pitchFamily="34" charset="0"/>
                <a:cs typeface="Arial" pitchFamily="34" charset="0"/>
              </a:rPr>
            </a:br>
            <a:r>
              <a:rPr lang="pt-BR" sz="3200" dirty="0" smtClean="0">
                <a:latin typeface="Arial" pitchFamily="34" charset="0"/>
                <a:cs typeface="Arial" pitchFamily="34" charset="0"/>
              </a:rPr>
              <a:t/>
            </a:r>
            <a:br>
              <a:rPr lang="pt-BR" sz="3200" dirty="0" smtClean="0">
                <a:latin typeface="Arial" pitchFamily="34" charset="0"/>
                <a:cs typeface="Arial" pitchFamily="34" charset="0"/>
              </a:rPr>
            </a:br>
            <a:r>
              <a:rPr lang="pt-BR" sz="3200" dirty="0" smtClean="0">
                <a:latin typeface="Arial" pitchFamily="34" charset="0"/>
                <a:cs typeface="Arial" pitchFamily="34" charset="0"/>
              </a:rPr>
              <a:t>- </a:t>
            </a:r>
            <a:r>
              <a:rPr lang="pt-BR" sz="3200" dirty="0" smtClean="0">
                <a:latin typeface="Arial" pitchFamily="34" charset="0"/>
                <a:cs typeface="Arial" pitchFamily="34" charset="0"/>
              </a:rPr>
              <a:t>Objetivos específicos</a:t>
            </a:r>
            <a:r>
              <a:rPr lang="pt-BR" sz="3200" dirty="0" smtClean="0">
                <a:latin typeface="Arial" pitchFamily="34" charset="0"/>
                <a:cs typeface="Arial" pitchFamily="34" charset="0"/>
              </a:rPr>
              <a:t/>
            </a:r>
            <a:br>
              <a:rPr lang="pt-BR" sz="3200" dirty="0" smtClean="0">
                <a:latin typeface="Arial" pitchFamily="34" charset="0"/>
                <a:cs typeface="Arial" pitchFamily="34" charset="0"/>
              </a:rPr>
            </a:br>
            <a:r>
              <a:rPr lang="pt-BR" sz="3200" dirty="0" smtClean="0">
                <a:latin typeface="Arial" pitchFamily="34" charset="0"/>
                <a:cs typeface="Arial" pitchFamily="34" charset="0"/>
              </a:rPr>
              <a:t>- Metas</a:t>
            </a:r>
            <a:br>
              <a:rPr lang="pt-BR" sz="3200" dirty="0" smtClean="0">
                <a:latin typeface="Arial" pitchFamily="34" charset="0"/>
                <a:cs typeface="Arial" pitchFamily="34" charset="0"/>
              </a:rPr>
            </a:br>
            <a:r>
              <a:rPr lang="pt-BR" sz="3200" dirty="0" smtClean="0">
                <a:latin typeface="Arial" pitchFamily="34" charset="0"/>
                <a:cs typeface="Arial" pitchFamily="34" charset="0"/>
              </a:rPr>
              <a:t>- Resultados de cada meta</a:t>
            </a:r>
            <a:endParaRPr lang="es-E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14290"/>
            <a:ext cx="8686800" cy="6440510"/>
          </a:xfrm>
        </p:spPr>
        <p:txBody>
          <a:bodyPr>
            <a:noAutofit/>
          </a:bodyPr>
          <a:lstStyle/>
          <a:p>
            <a:r>
              <a:rPr lang="pt-BR" sz="3200" b="1" dirty="0" smtClean="0"/>
              <a:t>Objetivo 1</a:t>
            </a:r>
            <a:r>
              <a:rPr lang="pt-BR" sz="3200" b="1" dirty="0" smtClean="0"/>
              <a:t>. Ampliar a cobertura a pessoas hipertensas e/ou diabéticas.</a:t>
            </a:r>
            <a:r>
              <a:rPr lang="pt-BR" sz="2800" b="1" dirty="0" smtClean="0"/>
              <a:t/>
            </a:r>
            <a:br>
              <a:rPr lang="pt-BR" sz="2800" b="1" dirty="0" smtClean="0"/>
            </a:br>
            <a:r>
              <a:rPr lang="pt-BR" sz="2400" b="1" dirty="0" smtClean="0"/>
              <a:t>META 1.1; 1.2 </a:t>
            </a:r>
            <a:r>
              <a:rPr lang="pt-BR" sz="2400" dirty="0" smtClean="0"/>
              <a:t>Cadastrar 80% dos hipertensos e/ou diabéticos da área de abrangência no Programa de Atenção à Hipertensão Arterial e à Diabetes Mellitus da unidade de saúde.</a:t>
            </a: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400" dirty="0" smtClean="0"/>
              <a:t/>
            </a:r>
            <a:br>
              <a:rPr lang="es-ES" sz="2400" dirty="0" smtClean="0"/>
            </a:br>
            <a:r>
              <a:rPr lang="pt-BR" sz="2400" dirty="0" smtClean="0"/>
              <a:t>Hipertensos: Mês 1: 44 (40,2%)</a:t>
            </a:r>
            <a:br>
              <a:rPr lang="pt-BR" sz="2400" dirty="0" smtClean="0"/>
            </a:br>
            <a:r>
              <a:rPr lang="pt-BR" sz="2400" dirty="0" smtClean="0"/>
              <a:t>                        Mês 2: 89 (81,7%)</a:t>
            </a:r>
            <a:br>
              <a:rPr lang="pt-BR" sz="2400" dirty="0" smtClean="0"/>
            </a:br>
            <a:r>
              <a:rPr lang="pt-BR" sz="2400" dirty="0" smtClean="0"/>
              <a:t>                           Mês 3: 103 (94,5%)</a:t>
            </a:r>
            <a:endParaRPr lang="pt-BR" sz="2400" dirty="0">
              <a:latin typeface="Arial" pitchFamily="34" charset="0"/>
              <a:cs typeface="Arial" pitchFamily="34" charset="0"/>
            </a:endParaRPr>
          </a:p>
        </p:txBody>
      </p:sp>
      <p:graphicFrame>
        <p:nvGraphicFramePr>
          <p:cNvPr id="3" name="4 Marcador de posición de imagen"/>
          <p:cNvGraphicFramePr>
            <a:graphicFrameLocks/>
          </p:cNvGraphicFramePr>
          <p:nvPr>
            <p:extLst>
              <p:ext uri="{D42A27DB-BD31-4B8C-83A1-F6EECF244321}">
                <p14:modId xmlns:p14="http://schemas.microsoft.com/office/powerpoint/2010/main" val="3220398988"/>
              </p:ext>
            </p:extLst>
          </p:nvPr>
        </p:nvGraphicFramePr>
        <p:xfrm>
          <a:off x="1857356" y="2714620"/>
          <a:ext cx="5572164" cy="25003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14290"/>
            <a:ext cx="8715436" cy="6500858"/>
          </a:xfrm>
        </p:spPr>
        <p:txBody>
          <a:bodyPr>
            <a:normAutofit/>
          </a:bodyPr>
          <a:lstStyle/>
          <a:p>
            <a:r>
              <a:rPr lang="es-ES" sz="3200" dirty="0" smtClean="0">
                <a:latin typeface="Arial" pitchFamily="34" charset="0"/>
                <a:cs typeface="Arial" pitchFamily="34" charset="0"/>
              </a:rPr>
              <a:t/>
            </a:r>
            <a:br>
              <a:rPr lang="es-ES" sz="3200" dirty="0" smtClean="0">
                <a:latin typeface="Arial" pitchFamily="34" charset="0"/>
                <a:cs typeface="Arial" pitchFamily="34" charset="0"/>
              </a:rPr>
            </a:br>
            <a:r>
              <a:rPr lang="pt-BR" sz="2800" b="1" dirty="0" smtClean="0">
                <a:latin typeface="Arial" pitchFamily="34" charset="0"/>
                <a:cs typeface="Arial" pitchFamily="34" charset="0"/>
              </a:rPr>
              <a:t> </a:t>
            </a:r>
            <a:br>
              <a:rPr lang="pt-BR" sz="2800" b="1" dirty="0" smtClean="0">
                <a:latin typeface="Arial" pitchFamily="34" charset="0"/>
                <a:cs typeface="Arial" pitchFamily="34" charset="0"/>
              </a:rPr>
            </a:br>
            <a:r>
              <a:rPr lang="pt-BR" sz="2800" b="1" dirty="0" smtClean="0">
                <a:latin typeface="Arial" pitchFamily="34" charset="0"/>
                <a:cs typeface="Arial" pitchFamily="34" charset="0"/>
              </a:rPr>
              <a:t/>
            </a:r>
            <a:br>
              <a:rPr lang="pt-BR" sz="2800" b="1" dirty="0" smtClean="0">
                <a:latin typeface="Arial" pitchFamily="34" charset="0"/>
                <a:cs typeface="Arial" pitchFamily="34" charset="0"/>
              </a:rPr>
            </a:br>
            <a:r>
              <a:rPr lang="pt-BR" sz="2800" b="1" dirty="0" smtClean="0">
                <a:latin typeface="Arial" pitchFamily="34" charset="0"/>
                <a:cs typeface="Arial" pitchFamily="34" charset="0"/>
              </a:rPr>
              <a:t/>
            </a:r>
            <a:br>
              <a:rPr lang="pt-BR" sz="2800" b="1" dirty="0" smtClean="0">
                <a:latin typeface="Arial" pitchFamily="34" charset="0"/>
                <a:cs typeface="Arial" pitchFamily="34" charset="0"/>
              </a:rPr>
            </a:br>
            <a:r>
              <a:rPr lang="pt-BR" sz="2800" b="1" dirty="0" smtClean="0">
                <a:latin typeface="Arial" pitchFamily="34" charset="0"/>
                <a:cs typeface="Arial" pitchFamily="34" charset="0"/>
              </a:rPr>
              <a:t/>
            </a:r>
            <a:br>
              <a:rPr lang="pt-BR" sz="2800" b="1" dirty="0" smtClean="0">
                <a:latin typeface="Arial" pitchFamily="34" charset="0"/>
                <a:cs typeface="Arial" pitchFamily="34" charset="0"/>
              </a:rPr>
            </a:br>
            <a:r>
              <a:rPr lang="pt-BR" sz="2800" b="1" dirty="0" smtClean="0">
                <a:latin typeface="Arial" pitchFamily="34" charset="0"/>
                <a:cs typeface="Arial" pitchFamily="34" charset="0"/>
              </a:rPr>
              <a:t/>
            </a:r>
            <a:br>
              <a:rPr lang="pt-BR" sz="2800" b="1" dirty="0" smtClean="0">
                <a:latin typeface="Arial" pitchFamily="34" charset="0"/>
                <a:cs typeface="Arial" pitchFamily="34" charset="0"/>
              </a:rPr>
            </a:br>
            <a:r>
              <a:rPr lang="pt-BR" sz="2800" b="1" dirty="0" smtClean="0">
                <a:latin typeface="Arial" pitchFamily="34" charset="0"/>
                <a:cs typeface="Arial" pitchFamily="34" charset="0"/>
              </a:rPr>
              <a:t/>
            </a:r>
            <a:br>
              <a:rPr lang="pt-BR" sz="2800" b="1" dirty="0" smtClean="0">
                <a:latin typeface="Arial" pitchFamily="34" charset="0"/>
                <a:cs typeface="Arial" pitchFamily="34" charset="0"/>
              </a:rPr>
            </a:br>
            <a:r>
              <a:rPr lang="pt-BR" sz="2800" b="1" dirty="0" smtClean="0">
                <a:latin typeface="Arial" pitchFamily="34" charset="0"/>
                <a:cs typeface="Arial" pitchFamily="34" charset="0"/>
              </a:rPr>
              <a:t/>
            </a:r>
            <a:br>
              <a:rPr lang="pt-BR" sz="2800" b="1" dirty="0" smtClean="0">
                <a:latin typeface="Arial" pitchFamily="34" charset="0"/>
                <a:cs typeface="Arial" pitchFamily="34" charset="0"/>
              </a:rPr>
            </a:br>
            <a:r>
              <a:rPr lang="pt-BR" sz="2800" b="1" dirty="0" smtClean="0">
                <a:latin typeface="Arial" pitchFamily="34" charset="0"/>
                <a:cs typeface="Arial" pitchFamily="34" charset="0"/>
              </a:rPr>
              <a:t/>
            </a:r>
            <a:br>
              <a:rPr lang="pt-BR" sz="2800" b="1" dirty="0" smtClean="0">
                <a:latin typeface="Arial" pitchFamily="34" charset="0"/>
                <a:cs typeface="Arial" pitchFamily="34" charset="0"/>
              </a:rPr>
            </a:br>
            <a:r>
              <a:rPr lang="pt-BR" sz="2800" b="1" dirty="0" smtClean="0">
                <a:latin typeface="Arial" pitchFamily="34" charset="0"/>
                <a:cs typeface="Arial" pitchFamily="34" charset="0"/>
              </a:rPr>
              <a:t/>
            </a:r>
            <a:br>
              <a:rPr lang="pt-BR" sz="2800" b="1" dirty="0" smtClean="0">
                <a:latin typeface="Arial" pitchFamily="34" charset="0"/>
                <a:cs typeface="Arial" pitchFamily="34" charset="0"/>
              </a:rPr>
            </a:br>
            <a:r>
              <a:rPr lang="pt-BR" sz="2800" b="1" dirty="0" smtClean="0">
                <a:latin typeface="Arial" pitchFamily="34" charset="0"/>
                <a:cs typeface="Arial" pitchFamily="34" charset="0"/>
              </a:rPr>
              <a:t/>
            </a:r>
            <a:br>
              <a:rPr lang="pt-BR" sz="2800" b="1" dirty="0" smtClean="0">
                <a:latin typeface="Arial" pitchFamily="34" charset="0"/>
                <a:cs typeface="Arial" pitchFamily="34" charset="0"/>
              </a:rPr>
            </a:br>
            <a:r>
              <a:rPr lang="pt-BR" sz="2400" dirty="0" smtClean="0">
                <a:latin typeface="Arial" pitchFamily="34" charset="0"/>
                <a:cs typeface="Arial" pitchFamily="34" charset="0"/>
              </a:rPr>
              <a:t>Diabéticos</a:t>
            </a:r>
            <a:r>
              <a:rPr lang="pt-BR" sz="2400" b="1" dirty="0" smtClean="0">
                <a:latin typeface="Arial" pitchFamily="34" charset="0"/>
                <a:cs typeface="Arial" pitchFamily="34" charset="0"/>
              </a:rPr>
              <a:t>: </a:t>
            </a:r>
            <a:r>
              <a:rPr lang="pt-BR" sz="2400" dirty="0" smtClean="0">
                <a:latin typeface="Arial" pitchFamily="34" charset="0"/>
                <a:cs typeface="Arial" pitchFamily="34" charset="0"/>
              </a:rPr>
              <a:t>Mês 1: 13 (34,2%)</a:t>
            </a:r>
            <a:br>
              <a:rPr lang="pt-BR" sz="2400" dirty="0" smtClean="0">
                <a:latin typeface="Arial" pitchFamily="34" charset="0"/>
                <a:cs typeface="Arial" pitchFamily="34" charset="0"/>
              </a:rPr>
            </a:br>
            <a:r>
              <a:rPr lang="pt-BR" sz="2400" dirty="0" smtClean="0">
                <a:latin typeface="Arial" pitchFamily="34" charset="0"/>
                <a:cs typeface="Arial" pitchFamily="34" charset="0"/>
              </a:rPr>
              <a:t>                    Mês 2: 29 (76,3%)</a:t>
            </a:r>
            <a:br>
              <a:rPr lang="pt-BR" sz="2400" dirty="0" smtClean="0">
                <a:latin typeface="Arial" pitchFamily="34" charset="0"/>
                <a:cs typeface="Arial" pitchFamily="34" charset="0"/>
              </a:rPr>
            </a:br>
            <a:r>
              <a:rPr lang="pt-BR" sz="2400" dirty="0" smtClean="0">
                <a:latin typeface="Arial" pitchFamily="34" charset="0"/>
                <a:cs typeface="Arial" pitchFamily="34" charset="0"/>
              </a:rPr>
              <a:t>                    Mês 3: 35 (92,1%)</a:t>
            </a:r>
            <a:endParaRPr lang="es-ES" sz="2400" dirty="0">
              <a:latin typeface="Arial" pitchFamily="34" charset="0"/>
              <a:cs typeface="Arial" pitchFamily="34" charset="0"/>
            </a:endParaRPr>
          </a:p>
        </p:txBody>
      </p:sp>
      <p:graphicFrame>
        <p:nvGraphicFramePr>
          <p:cNvPr id="3" name="7 Marcador de posición de imagen"/>
          <p:cNvGraphicFramePr>
            <a:graphicFrameLocks/>
          </p:cNvGraphicFramePr>
          <p:nvPr>
            <p:extLst>
              <p:ext uri="{D42A27DB-BD31-4B8C-83A1-F6EECF244321}">
                <p14:modId xmlns:p14="http://schemas.microsoft.com/office/powerpoint/2010/main" val="3430212491"/>
              </p:ext>
            </p:extLst>
          </p:nvPr>
        </p:nvGraphicFramePr>
        <p:xfrm>
          <a:off x="1979712" y="1196752"/>
          <a:ext cx="5429266" cy="37576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543956" cy="6440510"/>
          </a:xfrm>
        </p:spPr>
        <p:txBody>
          <a:bodyPr>
            <a:normAutofit fontScale="90000"/>
          </a:bodyPr>
          <a:lstStyle/>
          <a:p>
            <a:pPr lvl="0"/>
            <a:r>
              <a:rPr lang="pt-BR" sz="3200" b="1" dirty="0" smtClean="0"/>
              <a:t> </a:t>
            </a:r>
            <a:br>
              <a:rPr lang="pt-BR" sz="3200" b="1" dirty="0" smtClean="0"/>
            </a:br>
            <a:r>
              <a:rPr lang="pt-BR" sz="3200" b="1" dirty="0" smtClean="0"/>
              <a:t>Objetivo </a:t>
            </a:r>
            <a:r>
              <a:rPr lang="pt-BR" sz="3100" b="1" dirty="0" smtClean="0"/>
              <a:t>2</a:t>
            </a:r>
            <a:r>
              <a:rPr lang="pt-BR" sz="3100" b="1" dirty="0" smtClean="0"/>
              <a:t>. Melhorar a qualidade da atenção a hipertensos e/ou diabéticos</a:t>
            </a:r>
            <a:r>
              <a:rPr lang="pt-BR" sz="3100" b="1" dirty="0" smtClean="0"/>
              <a:t>.</a:t>
            </a:r>
            <a:br>
              <a:rPr lang="pt-BR" sz="3100" b="1" dirty="0" smtClean="0"/>
            </a:br>
            <a:r>
              <a:rPr lang="pt-BR" sz="3100" b="1" dirty="0" smtClean="0"/>
              <a:t/>
            </a:r>
            <a:br>
              <a:rPr lang="pt-BR" sz="3100" b="1" dirty="0" smtClean="0"/>
            </a:br>
            <a:r>
              <a:rPr lang="pt-BR" sz="2700" b="1" dirty="0" smtClean="0"/>
              <a:t>META 2.1; 2.2:</a:t>
            </a:r>
            <a:r>
              <a:rPr lang="pt-BR" sz="2700" dirty="0" smtClean="0"/>
              <a:t> Realizar exame clínico apropriado em 100% dos hipertensos e/ou diabéticos.</a:t>
            </a:r>
            <a:r>
              <a:rPr lang="pt-BR" sz="3100" dirty="0" smtClean="0"/>
              <a:t/>
            </a:r>
            <a:br>
              <a:rPr lang="pt-BR" sz="3100" dirty="0" smtClean="0"/>
            </a:br>
            <a:r>
              <a:rPr lang="pt-BR" sz="3100" dirty="0" smtClean="0"/>
              <a:t/>
            </a:r>
            <a:br>
              <a:rPr lang="pt-BR" sz="3100" dirty="0" smtClean="0"/>
            </a:br>
            <a:r>
              <a:rPr lang="pt-BR" sz="2700" dirty="0" smtClean="0"/>
              <a:t>Essas metas foram atingidas em 100% em todos os meses.</a:t>
            </a:r>
            <a:r>
              <a:rPr lang="pt-BR" sz="3100" dirty="0" smtClean="0"/>
              <a:t/>
            </a:r>
            <a:br>
              <a:rPr lang="pt-BR" sz="3100" dirty="0" smtClean="0"/>
            </a:br>
            <a:r>
              <a:rPr lang="pt-BR" sz="3100" dirty="0" smtClean="0"/>
              <a:t/>
            </a:r>
            <a:br>
              <a:rPr lang="pt-BR" sz="3100" dirty="0" smtClean="0"/>
            </a:br>
            <a:r>
              <a:rPr lang="pt-BR" sz="3100" dirty="0" smtClean="0"/>
              <a:t/>
            </a:r>
            <a:br>
              <a:rPr lang="pt-BR" sz="3100" dirty="0" smtClean="0"/>
            </a:br>
            <a:r>
              <a:rPr lang="pt-BR" sz="3100" dirty="0" smtClean="0"/>
              <a:t/>
            </a:r>
            <a:br>
              <a:rPr lang="pt-BR" sz="3100" dirty="0" smtClean="0"/>
            </a:br>
            <a:r>
              <a:rPr lang="pt-BR" sz="3100" dirty="0" smtClean="0"/>
              <a:t/>
            </a:r>
            <a:br>
              <a:rPr lang="pt-BR" sz="3100" dirty="0" smtClean="0"/>
            </a:br>
            <a:r>
              <a:rPr lang="pt-BR" sz="3100" dirty="0" smtClean="0"/>
              <a:t/>
            </a:r>
            <a:br>
              <a:rPr lang="pt-BR" sz="3100" dirty="0" smtClean="0"/>
            </a:br>
            <a:r>
              <a:rPr lang="es-ES" sz="3100" dirty="0" smtClean="0"/>
              <a:t/>
            </a:r>
            <a:br>
              <a:rPr lang="es-ES" sz="3100" dirty="0" smtClean="0"/>
            </a:br>
            <a:r>
              <a:rPr lang="es-ES" sz="3100" dirty="0" smtClean="0"/>
              <a:t/>
            </a:r>
            <a:br>
              <a:rPr lang="es-ES" sz="3100" dirty="0" smtClean="0"/>
            </a:br>
            <a:endParaRPr lang="es-ES" sz="31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543956" cy="6440510"/>
          </a:xfrm>
        </p:spPr>
        <p:txBody>
          <a:bodyPr>
            <a:normAutofit fontScale="90000"/>
          </a:bodyPr>
          <a:lstStyle/>
          <a:p>
            <a:r>
              <a:rPr lang="pt-BR" b="1" dirty="0" smtClean="0">
                <a:solidFill>
                  <a:srgbClr val="000000"/>
                </a:solidFill>
                <a:latin typeface="Arial"/>
                <a:ea typeface="Times New Roman"/>
                <a:cs typeface="Times New Roman"/>
              </a:rPr>
              <a:t> </a:t>
            </a:r>
            <a:r>
              <a:rPr lang="pt-BR" sz="3100" b="1" dirty="0" smtClean="0">
                <a:solidFill>
                  <a:srgbClr val="000000"/>
                </a:solidFill>
                <a:ea typeface="Times New Roman"/>
                <a:cs typeface="Arial" pitchFamily="34" charset="0"/>
              </a:rPr>
              <a:t>META 2.3; 2.4.</a:t>
            </a:r>
            <a:r>
              <a:rPr lang="pt-BR" sz="3100" dirty="0" smtClean="0">
                <a:solidFill>
                  <a:srgbClr val="000000"/>
                </a:solidFill>
                <a:ea typeface="Times New Roman"/>
                <a:cs typeface="Arial" pitchFamily="34" charset="0"/>
              </a:rPr>
              <a:t> Garantir a 100% dos hipertensos e/ou diabéticos a realização de exames complementares </a:t>
            </a:r>
            <a:br>
              <a:rPr lang="pt-BR" sz="3100" dirty="0" smtClean="0">
                <a:solidFill>
                  <a:srgbClr val="000000"/>
                </a:solidFill>
                <a:ea typeface="Times New Roman"/>
                <a:cs typeface="Arial" pitchFamily="34" charset="0"/>
              </a:rPr>
            </a:br>
            <a:r>
              <a:rPr lang="pt-BR" sz="3100" dirty="0" smtClean="0">
                <a:solidFill>
                  <a:srgbClr val="000000"/>
                </a:solidFill>
                <a:ea typeface="Times New Roman"/>
                <a:cs typeface="Arial" pitchFamily="34" charset="0"/>
              </a:rPr>
              <a:t>em dia de acordo com o protocolo.   </a:t>
            </a:r>
            <a:r>
              <a:rPr lang="es-ES" sz="3100" dirty="0" smtClean="0">
                <a:ea typeface="Calibri"/>
                <a:cs typeface="Arial" pitchFamily="34" charset="0"/>
              </a:rPr>
              <a:t/>
            </a:r>
            <a:br>
              <a:rPr lang="es-ES" sz="3100" dirty="0" smtClean="0">
                <a:ea typeface="Calibri"/>
                <a:cs typeface="Arial" pitchFamily="34" charset="0"/>
              </a:rPr>
            </a:br>
            <a:r>
              <a:rPr lang="es-ES" sz="3100" dirty="0" smtClean="0">
                <a:ea typeface="Calibri"/>
                <a:cs typeface="Arial" pitchFamily="34" charset="0"/>
              </a:rPr>
              <a:t/>
            </a:r>
            <a:br>
              <a:rPr lang="es-ES" sz="3100" dirty="0" smtClean="0">
                <a:ea typeface="Calibri"/>
                <a:cs typeface="Arial" pitchFamily="34" charset="0"/>
              </a:rPr>
            </a:br>
            <a:r>
              <a:rPr lang="es-ES" sz="3100" dirty="0" smtClean="0">
                <a:ea typeface="Calibri"/>
                <a:cs typeface="Arial" pitchFamily="34" charset="0"/>
              </a:rPr>
              <a:t/>
            </a:r>
            <a:br>
              <a:rPr lang="es-ES" sz="3100" dirty="0" smtClean="0">
                <a:ea typeface="Calibri"/>
                <a:cs typeface="Arial" pitchFamily="34" charset="0"/>
              </a:rPr>
            </a:br>
            <a:r>
              <a:rPr lang="es-ES" sz="3100" dirty="0" smtClean="0">
                <a:ea typeface="Calibri"/>
                <a:cs typeface="Arial" pitchFamily="34" charset="0"/>
              </a:rPr>
              <a:t/>
            </a:r>
            <a:br>
              <a:rPr lang="es-ES" sz="3100" dirty="0" smtClean="0">
                <a:ea typeface="Calibri"/>
                <a:cs typeface="Arial" pitchFamily="34" charset="0"/>
              </a:rPr>
            </a:br>
            <a:r>
              <a:rPr lang="es-ES" sz="3100" dirty="0" smtClean="0">
                <a:ea typeface="Calibri"/>
                <a:cs typeface="Arial" pitchFamily="34" charset="0"/>
              </a:rPr>
              <a:t/>
            </a:r>
            <a:br>
              <a:rPr lang="es-ES" sz="3100" dirty="0" smtClean="0">
                <a:ea typeface="Calibri"/>
                <a:cs typeface="Arial" pitchFamily="34" charset="0"/>
              </a:rPr>
            </a:br>
            <a:r>
              <a:rPr lang="es-ES" sz="3100" dirty="0" smtClean="0">
                <a:ea typeface="Calibri"/>
                <a:cs typeface="Arial" pitchFamily="34" charset="0"/>
              </a:rPr>
              <a:t/>
            </a:r>
            <a:br>
              <a:rPr lang="es-ES" sz="3100" dirty="0" smtClean="0">
                <a:ea typeface="Calibri"/>
                <a:cs typeface="Arial" pitchFamily="34" charset="0"/>
              </a:rPr>
            </a:br>
            <a:r>
              <a:rPr lang="es-ES" sz="3100" dirty="0" smtClean="0">
                <a:ea typeface="Calibri"/>
                <a:cs typeface="Arial" pitchFamily="34" charset="0"/>
              </a:rPr>
              <a:t/>
            </a:r>
            <a:br>
              <a:rPr lang="es-ES" sz="3100" dirty="0" smtClean="0">
                <a:ea typeface="Calibri"/>
                <a:cs typeface="Arial" pitchFamily="34" charset="0"/>
              </a:rPr>
            </a:br>
            <a:r>
              <a:rPr lang="es-ES" sz="3100" dirty="0" smtClean="0">
                <a:ea typeface="Calibri"/>
                <a:cs typeface="Arial" pitchFamily="34" charset="0"/>
              </a:rPr>
              <a:t/>
            </a:r>
            <a:br>
              <a:rPr lang="es-ES" sz="3100" dirty="0" smtClean="0">
                <a:ea typeface="Calibri"/>
                <a:cs typeface="Arial" pitchFamily="34" charset="0"/>
              </a:rPr>
            </a:br>
            <a:r>
              <a:rPr lang="es-ES" sz="3100" dirty="0" smtClean="0">
                <a:ea typeface="Calibri"/>
                <a:cs typeface="Arial" pitchFamily="34" charset="0"/>
              </a:rPr>
              <a:t/>
            </a:r>
            <a:br>
              <a:rPr lang="es-ES" sz="3100" dirty="0" smtClean="0">
                <a:ea typeface="Calibri"/>
                <a:cs typeface="Arial" pitchFamily="34" charset="0"/>
              </a:rPr>
            </a:br>
            <a:r>
              <a:rPr lang="es-ES" sz="3100" dirty="0" smtClean="0"/>
              <a:t/>
            </a:r>
            <a:br>
              <a:rPr lang="es-ES" sz="3100" dirty="0" smtClean="0"/>
            </a:br>
            <a:endParaRPr lang="es-ES" sz="3100" dirty="0">
              <a:cs typeface="Arial" pitchFamily="34" charset="0"/>
            </a:endParaRPr>
          </a:p>
        </p:txBody>
      </p:sp>
      <p:graphicFrame>
        <p:nvGraphicFramePr>
          <p:cNvPr id="3" name="2 Gráfico"/>
          <p:cNvGraphicFramePr/>
          <p:nvPr>
            <p:extLst>
              <p:ext uri="{D42A27DB-BD31-4B8C-83A1-F6EECF244321}">
                <p14:modId xmlns:p14="http://schemas.microsoft.com/office/powerpoint/2010/main" val="118935983"/>
              </p:ext>
            </p:extLst>
          </p:nvPr>
        </p:nvGraphicFramePr>
        <p:xfrm>
          <a:off x="827584" y="2132856"/>
          <a:ext cx="3672408" cy="2590240"/>
        </p:xfrm>
        <a:graphic>
          <a:graphicData uri="http://schemas.openxmlformats.org/drawingml/2006/chart">
            <c:chart xmlns:c="http://schemas.openxmlformats.org/drawingml/2006/chart" xmlns:r="http://schemas.openxmlformats.org/officeDocument/2006/relationships" r:id="rId2"/>
          </a:graphicData>
        </a:graphic>
      </p:graphicFrame>
      <p:sp>
        <p:nvSpPr>
          <p:cNvPr id="4" name="CaixaDeTexto 3"/>
          <p:cNvSpPr txBox="1"/>
          <p:nvPr/>
        </p:nvSpPr>
        <p:spPr>
          <a:xfrm>
            <a:off x="899592" y="5085183"/>
            <a:ext cx="4392488" cy="1292662"/>
          </a:xfrm>
          <a:prstGeom prst="rect">
            <a:avLst/>
          </a:prstGeom>
          <a:noFill/>
        </p:spPr>
        <p:txBody>
          <a:bodyPr wrap="square" rtlCol="0">
            <a:spAutoFit/>
          </a:bodyPr>
          <a:lstStyle/>
          <a:p>
            <a:r>
              <a:rPr lang="en-US" sz="2000" dirty="0" err="1"/>
              <a:t>Hipertensos</a:t>
            </a:r>
            <a:r>
              <a:rPr lang="en-US" sz="2000" dirty="0"/>
              <a:t>: </a:t>
            </a:r>
            <a:r>
              <a:rPr lang="en-US" sz="2000" dirty="0" err="1"/>
              <a:t>Mês</a:t>
            </a:r>
            <a:r>
              <a:rPr lang="en-US" sz="2000" dirty="0"/>
              <a:t> 1: 36 (81,8%)</a:t>
            </a:r>
            <a:br>
              <a:rPr lang="en-US" sz="2000" dirty="0"/>
            </a:br>
            <a:r>
              <a:rPr lang="en-US" sz="2000" dirty="0"/>
              <a:t>                         </a:t>
            </a:r>
            <a:r>
              <a:rPr lang="en-US" sz="2000" dirty="0" err="1"/>
              <a:t>Mês</a:t>
            </a:r>
            <a:r>
              <a:rPr lang="en-US" sz="2000" dirty="0"/>
              <a:t> 2: 66 (74,2%)</a:t>
            </a:r>
            <a:br>
              <a:rPr lang="en-US" sz="2000" dirty="0"/>
            </a:br>
            <a:r>
              <a:rPr lang="en-US" sz="2000" dirty="0"/>
              <a:t>                         </a:t>
            </a:r>
            <a:r>
              <a:rPr lang="en-US" sz="2000" dirty="0" err="1"/>
              <a:t>Mês</a:t>
            </a:r>
            <a:r>
              <a:rPr lang="en-US" sz="2000" dirty="0"/>
              <a:t> 3: 73 (70,9%)</a:t>
            </a:r>
            <a:endParaRPr lang="pt-BR" sz="2000" dirty="0"/>
          </a:p>
          <a:p>
            <a:endParaRPr lang="pt-BR" dirty="0"/>
          </a:p>
        </p:txBody>
      </p:sp>
      <p:graphicFrame>
        <p:nvGraphicFramePr>
          <p:cNvPr id="5" name="2 Gráfico"/>
          <p:cNvGraphicFramePr/>
          <p:nvPr>
            <p:extLst>
              <p:ext uri="{D42A27DB-BD31-4B8C-83A1-F6EECF244321}">
                <p14:modId xmlns:p14="http://schemas.microsoft.com/office/powerpoint/2010/main" val="4021857627"/>
              </p:ext>
            </p:extLst>
          </p:nvPr>
        </p:nvGraphicFramePr>
        <p:xfrm>
          <a:off x="4788024" y="2132856"/>
          <a:ext cx="4104456" cy="2580715"/>
        </p:xfrm>
        <a:graphic>
          <a:graphicData uri="http://schemas.openxmlformats.org/drawingml/2006/chart">
            <c:chart xmlns:c="http://schemas.openxmlformats.org/drawingml/2006/chart" xmlns:r="http://schemas.openxmlformats.org/officeDocument/2006/relationships" r:id="rId3"/>
          </a:graphicData>
        </a:graphic>
      </p:graphicFrame>
      <p:sp>
        <p:nvSpPr>
          <p:cNvPr id="6" name="CaixaDeTexto 5"/>
          <p:cNvSpPr txBox="1"/>
          <p:nvPr/>
        </p:nvSpPr>
        <p:spPr>
          <a:xfrm>
            <a:off x="5508104" y="5157192"/>
            <a:ext cx="3384376" cy="1569660"/>
          </a:xfrm>
          <a:prstGeom prst="rect">
            <a:avLst/>
          </a:prstGeom>
          <a:noFill/>
        </p:spPr>
        <p:txBody>
          <a:bodyPr wrap="square" rtlCol="0">
            <a:spAutoFit/>
          </a:bodyPr>
          <a:lstStyle/>
          <a:p>
            <a:r>
              <a:rPr lang="pt-BR" sz="2000" dirty="0"/>
              <a:t>Diabéticos: Mês 1: 10 (76,9%)</a:t>
            </a:r>
            <a:br>
              <a:rPr lang="pt-BR" sz="2000" dirty="0"/>
            </a:br>
            <a:r>
              <a:rPr lang="pt-BR" sz="2000" dirty="0"/>
              <a:t>                     Mês 2: 21 (72,4%)</a:t>
            </a:r>
            <a:br>
              <a:rPr lang="pt-BR" sz="2000" dirty="0"/>
            </a:br>
            <a:r>
              <a:rPr lang="pt-BR" sz="2000" dirty="0"/>
              <a:t>                  </a:t>
            </a:r>
            <a:r>
              <a:rPr lang="pt-BR" sz="2000" dirty="0" smtClean="0"/>
              <a:t>    Mês </a:t>
            </a:r>
            <a:r>
              <a:rPr lang="pt-BR" sz="2000" dirty="0"/>
              <a:t>3: 25 (71,4)</a:t>
            </a:r>
            <a:r>
              <a:rPr lang="pt-BR" dirty="0"/>
              <a:t/>
            </a:r>
            <a:br>
              <a:rPr lang="pt-BR" dirty="0"/>
            </a:br>
            <a:r>
              <a:rPr lang="pt-BR" dirty="0"/>
              <a:t/>
            </a:r>
            <a:br>
              <a:rPr lang="pt-BR" dirty="0"/>
            </a:br>
            <a:endParaRPr lang="pt-B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472518" cy="6440510"/>
          </a:xfrm>
        </p:spPr>
        <p:txBody>
          <a:bodyPr>
            <a:normAutofit fontScale="90000"/>
          </a:bodyPr>
          <a:lstStyle/>
          <a:p>
            <a:r>
              <a:rPr lang="pt-BR" sz="2800" b="1" dirty="0" smtClean="0"/>
              <a:t/>
            </a:r>
            <a:br>
              <a:rPr lang="pt-BR" sz="2800" b="1" dirty="0" smtClean="0"/>
            </a:br>
            <a:r>
              <a:rPr lang="pt-BR" sz="2800" b="1" dirty="0" smtClean="0"/>
              <a:t/>
            </a:r>
            <a:br>
              <a:rPr lang="pt-BR" sz="2800" b="1" dirty="0" smtClean="0"/>
            </a:br>
            <a:r>
              <a:rPr lang="pt-BR" sz="2800" b="1" dirty="0" smtClean="0"/>
              <a:t/>
            </a:r>
            <a:br>
              <a:rPr lang="pt-BR" sz="2800" b="1" dirty="0" smtClean="0"/>
            </a:br>
            <a:r>
              <a:rPr lang="pt-BR" sz="2800" b="1" dirty="0" smtClean="0"/>
              <a:t/>
            </a:r>
            <a:br>
              <a:rPr lang="pt-BR" sz="2800" b="1" dirty="0" smtClean="0"/>
            </a:br>
            <a:r>
              <a:rPr lang="pt-BR" sz="2800" b="1" dirty="0" smtClean="0"/>
              <a:t/>
            </a:r>
            <a:br>
              <a:rPr lang="pt-BR" sz="2800" b="1" dirty="0" smtClean="0"/>
            </a:br>
            <a:r>
              <a:rPr lang="pt-BR" sz="2800" b="1" dirty="0" smtClean="0"/>
              <a:t/>
            </a:r>
            <a:br>
              <a:rPr lang="pt-BR" sz="2800" b="1" dirty="0" smtClean="0"/>
            </a:br>
            <a:r>
              <a:rPr lang="pt-BR" sz="2800" b="1" dirty="0" smtClean="0"/>
              <a:t/>
            </a:r>
            <a:br>
              <a:rPr lang="pt-BR" sz="2800" b="1" dirty="0" smtClean="0"/>
            </a:br>
            <a:r>
              <a:rPr lang="pt-BR" sz="2800" b="1" dirty="0" smtClean="0"/>
              <a:t/>
            </a:r>
            <a:br>
              <a:rPr lang="pt-BR" sz="2800" b="1" dirty="0" smtClean="0"/>
            </a:br>
            <a:r>
              <a:rPr lang="pt-BR" sz="2800" b="1" dirty="0" smtClean="0"/>
              <a:t/>
            </a:r>
            <a:br>
              <a:rPr lang="pt-BR" sz="2800" b="1" dirty="0" smtClean="0"/>
            </a:br>
            <a:r>
              <a:rPr lang="pt-BR" sz="2800" b="1" dirty="0" smtClean="0"/>
              <a:t/>
            </a:r>
            <a:br>
              <a:rPr lang="pt-BR" sz="2800" b="1" dirty="0" smtClean="0"/>
            </a:br>
            <a:r>
              <a:rPr lang="pt-BR" sz="2800" b="1" dirty="0" smtClean="0"/>
              <a:t/>
            </a:r>
            <a:br>
              <a:rPr lang="pt-BR" sz="2800" b="1" dirty="0" smtClean="0"/>
            </a:br>
            <a:r>
              <a:rPr lang="pt-BR" sz="2800" b="1" dirty="0" smtClean="0"/>
              <a:t/>
            </a:r>
            <a:br>
              <a:rPr lang="pt-BR" sz="2800" b="1" dirty="0" smtClean="0"/>
            </a:br>
            <a:r>
              <a:rPr lang="pt-BR" sz="2800" b="1" dirty="0" smtClean="0"/>
              <a:t/>
            </a:r>
            <a:br>
              <a:rPr lang="pt-BR" sz="2800" b="1" dirty="0" smtClean="0"/>
            </a:br>
            <a:r>
              <a:rPr lang="pt-BR" sz="2800" b="1" dirty="0" smtClean="0"/>
              <a:t/>
            </a:r>
            <a:br>
              <a:rPr lang="pt-BR" sz="2800" b="1" dirty="0" smtClean="0"/>
            </a:br>
            <a:r>
              <a:rPr lang="pt-BR" sz="2800" b="1" dirty="0" smtClean="0"/>
              <a:t/>
            </a:r>
            <a:br>
              <a:rPr lang="pt-BR" sz="2800" b="1" dirty="0" smtClean="0"/>
            </a:br>
            <a:r>
              <a:rPr lang="pt-BR" sz="2700" b="1" dirty="0" smtClean="0">
                <a:latin typeface="Arial" pitchFamily="34" charset="0"/>
                <a:cs typeface="Arial" pitchFamily="34" charset="0"/>
              </a:rPr>
              <a:t>META 2.5;2.6.</a:t>
            </a:r>
            <a:r>
              <a:rPr lang="pt-BR" sz="2700" dirty="0" smtClean="0">
                <a:latin typeface="Arial" pitchFamily="34" charset="0"/>
                <a:cs typeface="Arial" pitchFamily="34" charset="0"/>
              </a:rPr>
              <a:t> Priorizar a prescrição de medicamentos da farmácia popular para 100% dos hipertensos e/ou diabéticos cadastrados na unidade </a:t>
            </a:r>
            <a:br>
              <a:rPr lang="pt-BR" sz="2700" dirty="0" smtClean="0">
                <a:latin typeface="Arial" pitchFamily="34" charset="0"/>
                <a:cs typeface="Arial" pitchFamily="34" charset="0"/>
              </a:rPr>
            </a:br>
            <a:r>
              <a:rPr lang="pt-BR" sz="2700" dirty="0" smtClean="0">
                <a:latin typeface="Arial" pitchFamily="34" charset="0"/>
                <a:cs typeface="Arial" pitchFamily="34" charset="0"/>
              </a:rPr>
              <a:t>de saúde.</a:t>
            </a:r>
            <a:r>
              <a:rPr lang="pt-BR" sz="3100" dirty="0" smtClean="0">
                <a:latin typeface="Arial" pitchFamily="34" charset="0"/>
                <a:cs typeface="Arial" pitchFamily="34" charset="0"/>
              </a:rPr>
              <a:t/>
            </a:r>
            <a:br>
              <a:rPr lang="pt-BR" sz="3100" dirty="0" smtClean="0">
                <a:latin typeface="Arial" pitchFamily="34" charset="0"/>
                <a:cs typeface="Arial" pitchFamily="34" charset="0"/>
              </a:rPr>
            </a:br>
            <a:r>
              <a:rPr lang="pt-BR" sz="3100" dirty="0" smtClean="0">
                <a:latin typeface="Arial" pitchFamily="34" charset="0"/>
                <a:cs typeface="Arial" pitchFamily="34" charset="0"/>
              </a:rPr>
              <a:t/>
            </a:r>
            <a:br>
              <a:rPr lang="pt-BR" sz="3100" dirty="0" smtClean="0">
                <a:latin typeface="Arial" pitchFamily="34" charset="0"/>
                <a:cs typeface="Arial" pitchFamily="34" charset="0"/>
              </a:rPr>
            </a:br>
            <a:r>
              <a:rPr lang="pt-BR" sz="3100" dirty="0" smtClean="0">
                <a:latin typeface="Arial" pitchFamily="34" charset="0"/>
                <a:cs typeface="Arial" pitchFamily="34" charset="0"/>
              </a:rPr>
              <a:t/>
            </a:r>
            <a:br>
              <a:rPr lang="pt-BR" sz="3100" dirty="0" smtClean="0">
                <a:latin typeface="Arial" pitchFamily="34" charset="0"/>
                <a:cs typeface="Arial" pitchFamily="34" charset="0"/>
              </a:rPr>
            </a:br>
            <a:r>
              <a:rPr lang="pt-BR" sz="3100" dirty="0"/>
              <a:t>Essas metas foram atingidas em 100% em todos os meses.</a:t>
            </a:r>
            <a:r>
              <a:rPr lang="pt-BR" sz="3600" dirty="0"/>
              <a:t/>
            </a:r>
            <a:br>
              <a:rPr lang="pt-BR" sz="3600" dirty="0"/>
            </a:br>
            <a:r>
              <a:rPr lang="pt-BR" sz="3600" dirty="0"/>
              <a:t/>
            </a:r>
            <a:br>
              <a:rPr lang="pt-BR" sz="3600" dirty="0"/>
            </a:br>
            <a:r>
              <a:rPr lang="pt-BR" sz="3100" dirty="0" smtClean="0">
                <a:latin typeface="Arial" pitchFamily="34" charset="0"/>
                <a:cs typeface="Arial" pitchFamily="34" charset="0"/>
              </a:rPr>
              <a:t/>
            </a:r>
            <a:br>
              <a:rPr lang="pt-BR" sz="3100" dirty="0" smtClean="0">
                <a:latin typeface="Arial" pitchFamily="34" charset="0"/>
                <a:cs typeface="Arial" pitchFamily="34" charset="0"/>
              </a:rPr>
            </a:br>
            <a:r>
              <a:rPr lang="pt-BR" sz="3100" dirty="0" smtClean="0">
                <a:latin typeface="Arial" pitchFamily="34" charset="0"/>
                <a:cs typeface="Arial" pitchFamily="34" charset="0"/>
              </a:rPr>
              <a:t/>
            </a:r>
            <a:br>
              <a:rPr lang="pt-BR" sz="3100" dirty="0" smtClean="0">
                <a:latin typeface="Arial" pitchFamily="34" charset="0"/>
                <a:cs typeface="Arial" pitchFamily="34" charset="0"/>
              </a:rPr>
            </a:br>
            <a:r>
              <a:rPr lang="pt-BR" sz="3100" dirty="0" smtClean="0">
                <a:latin typeface="Arial" pitchFamily="34" charset="0"/>
                <a:cs typeface="Arial" pitchFamily="34" charset="0"/>
              </a:rPr>
              <a:t/>
            </a:r>
            <a:br>
              <a:rPr lang="pt-BR" sz="3100" dirty="0" smtClean="0">
                <a:latin typeface="Arial" pitchFamily="34" charset="0"/>
                <a:cs typeface="Arial" pitchFamily="34" charset="0"/>
              </a:rPr>
            </a:br>
            <a:r>
              <a:rPr lang="pt-BR" sz="3100" dirty="0" smtClean="0">
                <a:latin typeface="Arial" pitchFamily="34" charset="0"/>
                <a:cs typeface="Arial" pitchFamily="34" charset="0"/>
              </a:rPr>
              <a:t/>
            </a:r>
            <a:br>
              <a:rPr lang="pt-BR" sz="3100" dirty="0" smtClean="0">
                <a:latin typeface="Arial" pitchFamily="34" charset="0"/>
                <a:cs typeface="Arial" pitchFamily="34" charset="0"/>
              </a:rPr>
            </a:br>
            <a:r>
              <a:rPr lang="pt-BR" sz="3100" dirty="0" smtClean="0">
                <a:latin typeface="Arial" pitchFamily="34" charset="0"/>
                <a:cs typeface="Arial" pitchFamily="34" charset="0"/>
              </a:rPr>
              <a:t/>
            </a:r>
            <a:br>
              <a:rPr lang="pt-BR" sz="3100" dirty="0" smtClean="0">
                <a:latin typeface="Arial" pitchFamily="34" charset="0"/>
                <a:cs typeface="Arial" pitchFamily="34" charset="0"/>
              </a:rPr>
            </a:br>
            <a:r>
              <a:rPr lang="pt-BR" sz="3100" dirty="0" smtClean="0">
                <a:latin typeface="Arial" pitchFamily="34" charset="0"/>
                <a:cs typeface="Arial" pitchFamily="34" charset="0"/>
              </a:rPr>
              <a:t/>
            </a:r>
            <a:br>
              <a:rPr lang="pt-BR" sz="3100" dirty="0" smtClean="0">
                <a:latin typeface="Arial" pitchFamily="34" charset="0"/>
                <a:cs typeface="Arial" pitchFamily="34" charset="0"/>
              </a:rPr>
            </a:br>
            <a:r>
              <a:rPr lang="pt-BR" sz="3100" dirty="0" smtClean="0">
                <a:latin typeface="Arial" pitchFamily="34" charset="0"/>
                <a:cs typeface="Arial" pitchFamily="34" charset="0"/>
              </a:rPr>
              <a:t/>
            </a:r>
            <a:br>
              <a:rPr lang="pt-BR" sz="3100" dirty="0" smtClean="0">
                <a:latin typeface="Arial" pitchFamily="34" charset="0"/>
                <a:cs typeface="Arial" pitchFamily="34" charset="0"/>
              </a:rPr>
            </a:br>
            <a:r>
              <a:rPr lang="pt-BR" sz="3100" dirty="0" smtClean="0">
                <a:latin typeface="Arial" pitchFamily="34" charset="0"/>
                <a:cs typeface="Arial" pitchFamily="34" charset="0"/>
              </a:rPr>
              <a:t/>
            </a:r>
            <a:br>
              <a:rPr lang="pt-BR" sz="3100" dirty="0" smtClean="0">
                <a:latin typeface="Arial" pitchFamily="34" charset="0"/>
                <a:cs typeface="Arial" pitchFamily="34" charset="0"/>
              </a:rPr>
            </a:br>
            <a:r>
              <a:rPr lang="pt-BR" sz="2800" dirty="0" smtClean="0"/>
              <a:t/>
            </a:r>
            <a:br>
              <a:rPr lang="pt-BR" sz="2800" dirty="0" smtClean="0"/>
            </a:br>
            <a:r>
              <a:rPr lang="pt-BR" sz="2800" dirty="0" smtClean="0"/>
              <a:t/>
            </a:r>
            <a:br>
              <a:rPr lang="pt-BR" sz="2800" dirty="0" smtClean="0"/>
            </a:br>
            <a:r>
              <a:rPr lang="pt-BR" sz="2800" dirty="0" smtClean="0"/>
              <a:t/>
            </a:r>
            <a:br>
              <a:rPr lang="pt-BR" sz="2800" dirty="0" smtClean="0"/>
            </a:br>
            <a:r>
              <a:rPr lang="pt-BR" sz="2800" dirty="0" smtClean="0"/>
              <a:t/>
            </a:r>
            <a:br>
              <a:rPr lang="pt-BR" sz="2800" dirty="0" smtClean="0"/>
            </a:br>
            <a:r>
              <a:rPr lang="es-ES" sz="3200" dirty="0" smtClean="0"/>
              <a:t/>
            </a:r>
            <a:br>
              <a:rPr lang="es-ES" sz="3200" dirty="0" smtClean="0"/>
            </a:br>
            <a:r>
              <a:rPr lang="pt-BR" sz="3200" dirty="0" smtClean="0"/>
              <a:t> </a:t>
            </a:r>
            <a:r>
              <a:rPr lang="es-ES" sz="3200" dirty="0" smtClean="0"/>
              <a:t/>
            </a:r>
            <a:br>
              <a:rPr lang="es-ES" sz="3200" dirty="0" smtClean="0"/>
            </a:br>
            <a:r>
              <a:rPr lang="es-ES" sz="3200" dirty="0" smtClean="0"/>
              <a:t/>
            </a:r>
            <a:br>
              <a:rPr lang="es-ES" sz="3200" dirty="0" smtClean="0"/>
            </a:br>
            <a:r>
              <a:rPr lang="es-ES" sz="3200" dirty="0" smtClean="0"/>
              <a:t/>
            </a:r>
            <a:br>
              <a:rPr lang="es-ES" sz="3200" dirty="0" smtClean="0"/>
            </a:br>
            <a:endParaRPr lang="es-E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472518" cy="6440510"/>
          </a:xfrm>
        </p:spPr>
        <p:txBody>
          <a:bodyPr>
            <a:normAutofit fontScale="90000"/>
          </a:bodyPr>
          <a:lstStyle/>
          <a:p>
            <a:r>
              <a:rPr lang="pt-BR" sz="2800" b="1" dirty="0" smtClean="0">
                <a:latin typeface="+mn-lt"/>
                <a:cs typeface="Arial" pitchFamily="34" charset="0"/>
              </a:rPr>
              <a:t/>
            </a:r>
            <a:br>
              <a:rPr lang="pt-BR" sz="2800" b="1" dirty="0" smtClean="0">
                <a:latin typeface="+mn-lt"/>
                <a:cs typeface="Arial" pitchFamily="34" charset="0"/>
              </a:rPr>
            </a:br>
            <a:r>
              <a:rPr lang="pt-BR" sz="2800" b="1" dirty="0" smtClean="0">
                <a:latin typeface="+mn-lt"/>
                <a:cs typeface="Arial" pitchFamily="34" charset="0"/>
              </a:rPr>
              <a:t/>
            </a:r>
            <a:br>
              <a:rPr lang="pt-BR" sz="2800" b="1" dirty="0" smtClean="0">
                <a:latin typeface="+mn-lt"/>
                <a:cs typeface="Arial" pitchFamily="34" charset="0"/>
              </a:rPr>
            </a:br>
            <a:r>
              <a:rPr lang="pt-BR" sz="2800" b="1" dirty="0" smtClean="0">
                <a:latin typeface="+mn-lt"/>
                <a:cs typeface="Arial" pitchFamily="34" charset="0"/>
              </a:rPr>
              <a:t/>
            </a:r>
            <a:br>
              <a:rPr lang="pt-BR" sz="2800" b="1" dirty="0" smtClean="0">
                <a:latin typeface="+mn-lt"/>
                <a:cs typeface="Arial" pitchFamily="34" charset="0"/>
              </a:rPr>
            </a:br>
            <a:r>
              <a:rPr lang="pt-BR" sz="2800" b="1" dirty="0" smtClean="0">
                <a:latin typeface="+mn-lt"/>
                <a:cs typeface="Arial" pitchFamily="34" charset="0"/>
              </a:rPr>
              <a:t/>
            </a:r>
            <a:br>
              <a:rPr lang="pt-BR" sz="2800" b="1" dirty="0" smtClean="0">
                <a:latin typeface="+mn-lt"/>
                <a:cs typeface="Arial" pitchFamily="34" charset="0"/>
              </a:rPr>
            </a:br>
            <a:r>
              <a:rPr lang="pt-BR" sz="3100" b="1" dirty="0" smtClean="0">
                <a:latin typeface="+mn-lt"/>
                <a:cs typeface="Arial" pitchFamily="34" charset="0"/>
              </a:rPr>
              <a:t>META 2.7;2.8. </a:t>
            </a:r>
            <a:r>
              <a:rPr lang="pt-BR" sz="3100" dirty="0" smtClean="0">
                <a:latin typeface="+mn-lt"/>
                <a:cs typeface="Arial" pitchFamily="34" charset="0"/>
              </a:rPr>
              <a:t>Garantir avaliação odontológica a </a:t>
            </a:r>
            <a:r>
              <a:rPr lang="pt-BR" sz="3100" dirty="0" smtClean="0">
                <a:latin typeface="+mn-lt"/>
                <a:cs typeface="Arial" pitchFamily="34" charset="0"/>
              </a:rPr>
              <a:t>100% </a:t>
            </a:r>
            <a:r>
              <a:rPr lang="pt-BR" sz="3100" dirty="0" smtClean="0">
                <a:latin typeface="+mn-lt"/>
                <a:cs typeface="Arial" pitchFamily="34" charset="0"/>
              </a:rPr>
              <a:t>dos hipertensos e/ou diabéticos.</a:t>
            </a:r>
            <a:br>
              <a:rPr lang="pt-BR" sz="3100" dirty="0" smtClean="0">
                <a:latin typeface="+mn-lt"/>
                <a:cs typeface="Arial" pitchFamily="34" charset="0"/>
              </a:rPr>
            </a:br>
            <a:r>
              <a:rPr lang="pt-BR" sz="3100" dirty="0" smtClean="0">
                <a:latin typeface="+mn-lt"/>
                <a:cs typeface="Arial" pitchFamily="34" charset="0"/>
              </a:rPr>
              <a:t/>
            </a:r>
            <a:br>
              <a:rPr lang="pt-BR" sz="3100" dirty="0" smtClean="0">
                <a:latin typeface="+mn-lt"/>
                <a:cs typeface="Arial" pitchFamily="34" charset="0"/>
              </a:rPr>
            </a:br>
            <a:r>
              <a:rPr lang="pt-BR" sz="3100" dirty="0" smtClean="0">
                <a:latin typeface="+mn-lt"/>
                <a:cs typeface="Arial" pitchFamily="34" charset="0"/>
              </a:rPr>
              <a:t/>
            </a:r>
            <a:br>
              <a:rPr lang="pt-BR" sz="3100" dirty="0" smtClean="0">
                <a:latin typeface="+mn-lt"/>
                <a:cs typeface="Arial" pitchFamily="34" charset="0"/>
              </a:rPr>
            </a:br>
            <a:r>
              <a:rPr lang="pt-BR" sz="3100" dirty="0" smtClean="0">
                <a:latin typeface="+mn-lt"/>
                <a:cs typeface="Arial" pitchFamily="34" charset="0"/>
              </a:rPr>
              <a:t/>
            </a:r>
            <a:br>
              <a:rPr lang="pt-BR" sz="3100" dirty="0" smtClean="0">
                <a:latin typeface="+mn-lt"/>
                <a:cs typeface="Arial" pitchFamily="34" charset="0"/>
              </a:rPr>
            </a:br>
            <a:r>
              <a:rPr lang="pt-BR" sz="3100" dirty="0" smtClean="0">
                <a:latin typeface="+mn-lt"/>
                <a:cs typeface="Arial" pitchFamily="34" charset="0"/>
              </a:rPr>
              <a:t/>
            </a:r>
            <a:br>
              <a:rPr lang="pt-BR" sz="3100" dirty="0" smtClean="0">
                <a:latin typeface="+mn-lt"/>
                <a:cs typeface="Arial" pitchFamily="34" charset="0"/>
              </a:rPr>
            </a:br>
            <a:r>
              <a:rPr lang="pt-BR" sz="3100" dirty="0" smtClean="0">
                <a:latin typeface="+mn-lt"/>
                <a:cs typeface="Arial" pitchFamily="34" charset="0"/>
              </a:rPr>
              <a:t/>
            </a:r>
            <a:br>
              <a:rPr lang="pt-BR" sz="3100" dirty="0" smtClean="0">
                <a:latin typeface="+mn-lt"/>
                <a:cs typeface="Arial" pitchFamily="34" charset="0"/>
              </a:rPr>
            </a:br>
            <a:r>
              <a:rPr lang="pt-BR" sz="3100" dirty="0" smtClean="0">
                <a:latin typeface="+mn-lt"/>
                <a:cs typeface="Arial" pitchFamily="34" charset="0"/>
              </a:rPr>
              <a:t/>
            </a:r>
            <a:br>
              <a:rPr lang="pt-BR" sz="3100" dirty="0" smtClean="0">
                <a:latin typeface="+mn-lt"/>
                <a:cs typeface="Arial" pitchFamily="34" charset="0"/>
              </a:rPr>
            </a:br>
            <a:r>
              <a:rPr lang="pt-BR" sz="3100" dirty="0" smtClean="0">
                <a:latin typeface="+mn-lt"/>
                <a:cs typeface="Arial" pitchFamily="34" charset="0"/>
              </a:rPr>
              <a:t/>
            </a:r>
            <a:br>
              <a:rPr lang="pt-BR" sz="3100" dirty="0" smtClean="0">
                <a:latin typeface="+mn-lt"/>
                <a:cs typeface="Arial" pitchFamily="34" charset="0"/>
              </a:rPr>
            </a:br>
            <a:r>
              <a:rPr lang="pt-BR" sz="3100" dirty="0" smtClean="0">
                <a:latin typeface="+mn-lt"/>
                <a:cs typeface="Arial" pitchFamily="34" charset="0"/>
              </a:rPr>
              <a:t/>
            </a:r>
            <a:br>
              <a:rPr lang="pt-BR" sz="3100" dirty="0" smtClean="0">
                <a:latin typeface="+mn-lt"/>
                <a:cs typeface="Arial" pitchFamily="34" charset="0"/>
              </a:rPr>
            </a:br>
            <a:r>
              <a:rPr lang="pt-BR" sz="3100" dirty="0" smtClean="0">
                <a:latin typeface="+mn-lt"/>
                <a:cs typeface="Arial" pitchFamily="34" charset="0"/>
              </a:rPr>
              <a:t/>
            </a:r>
            <a:br>
              <a:rPr lang="pt-BR" sz="3100" dirty="0" smtClean="0">
                <a:latin typeface="+mn-lt"/>
                <a:cs typeface="Arial" pitchFamily="34" charset="0"/>
              </a:rPr>
            </a:br>
            <a:r>
              <a:rPr lang="pt-BR" sz="3100" dirty="0">
                <a:latin typeface="+mn-lt"/>
                <a:cs typeface="Arial" pitchFamily="34" charset="0"/>
              </a:rPr>
              <a:t/>
            </a:r>
            <a:br>
              <a:rPr lang="pt-BR" sz="3100" dirty="0">
                <a:latin typeface="+mn-lt"/>
                <a:cs typeface="Arial" pitchFamily="34" charset="0"/>
              </a:rPr>
            </a:br>
            <a:r>
              <a:rPr lang="pt-BR" sz="3100" dirty="0" smtClean="0">
                <a:latin typeface="+mn-lt"/>
                <a:cs typeface="Arial" pitchFamily="34" charset="0"/>
              </a:rPr>
              <a:t/>
            </a:r>
            <a:br>
              <a:rPr lang="pt-BR" sz="3100" dirty="0" smtClean="0">
                <a:latin typeface="+mn-lt"/>
                <a:cs typeface="Arial" pitchFamily="34" charset="0"/>
              </a:rPr>
            </a:br>
            <a:r>
              <a:rPr lang="pt-BR" sz="3100" dirty="0">
                <a:latin typeface="+mn-lt"/>
                <a:cs typeface="Arial" pitchFamily="34" charset="0"/>
              </a:rPr>
              <a:t/>
            </a:r>
            <a:br>
              <a:rPr lang="pt-BR" sz="3100" dirty="0">
                <a:latin typeface="+mn-lt"/>
                <a:cs typeface="Arial" pitchFamily="34" charset="0"/>
              </a:rPr>
            </a:br>
            <a:r>
              <a:rPr lang="es-ES" sz="3100" dirty="0" smtClean="0"/>
              <a:t/>
            </a:r>
            <a:br>
              <a:rPr lang="es-ES" sz="3100" dirty="0" smtClean="0"/>
            </a:br>
            <a:r>
              <a:rPr lang="es-ES" sz="3100" dirty="0" smtClean="0"/>
              <a:t/>
            </a:r>
            <a:br>
              <a:rPr lang="es-ES" sz="3100" dirty="0" smtClean="0"/>
            </a:br>
            <a:endParaRPr lang="es-ES" sz="3100" dirty="0">
              <a:latin typeface="Arial" pitchFamily="34" charset="0"/>
              <a:cs typeface="Arial" pitchFamily="34" charset="0"/>
            </a:endParaRPr>
          </a:p>
        </p:txBody>
      </p:sp>
      <p:graphicFrame>
        <p:nvGraphicFramePr>
          <p:cNvPr id="3" name="2 Gráfico"/>
          <p:cNvGraphicFramePr/>
          <p:nvPr>
            <p:extLst>
              <p:ext uri="{D42A27DB-BD31-4B8C-83A1-F6EECF244321}">
                <p14:modId xmlns:p14="http://schemas.microsoft.com/office/powerpoint/2010/main" val="916573406"/>
              </p:ext>
            </p:extLst>
          </p:nvPr>
        </p:nvGraphicFramePr>
        <p:xfrm>
          <a:off x="467544" y="1916832"/>
          <a:ext cx="4196308" cy="2581275"/>
        </p:xfrm>
        <a:graphic>
          <a:graphicData uri="http://schemas.openxmlformats.org/drawingml/2006/chart">
            <c:chart xmlns:c="http://schemas.openxmlformats.org/drawingml/2006/chart" xmlns:r="http://schemas.openxmlformats.org/officeDocument/2006/relationships" r:id="rId2"/>
          </a:graphicData>
        </a:graphic>
      </p:graphicFrame>
      <p:sp>
        <p:nvSpPr>
          <p:cNvPr id="4" name="CaixaDeTexto 3"/>
          <p:cNvSpPr txBox="1"/>
          <p:nvPr/>
        </p:nvSpPr>
        <p:spPr>
          <a:xfrm>
            <a:off x="755576" y="5013176"/>
            <a:ext cx="4320480" cy="1631216"/>
          </a:xfrm>
          <a:prstGeom prst="rect">
            <a:avLst/>
          </a:prstGeom>
          <a:noFill/>
        </p:spPr>
        <p:txBody>
          <a:bodyPr wrap="square" rtlCol="0">
            <a:spAutoFit/>
          </a:bodyPr>
          <a:lstStyle/>
          <a:p>
            <a:r>
              <a:rPr lang="pt-BR" sz="2000" dirty="0">
                <a:cs typeface="Arial" pitchFamily="34" charset="0"/>
              </a:rPr>
              <a:t>Hipertensos: Mês 1: 13 (29,5%)</a:t>
            </a:r>
            <a:br>
              <a:rPr lang="pt-BR" sz="2000" dirty="0">
                <a:cs typeface="Arial" pitchFamily="34" charset="0"/>
              </a:rPr>
            </a:br>
            <a:r>
              <a:rPr lang="pt-BR" sz="2000" dirty="0">
                <a:cs typeface="Arial" pitchFamily="34" charset="0"/>
              </a:rPr>
              <a:t>                        Mês 2: 34 (38,2%)</a:t>
            </a:r>
            <a:br>
              <a:rPr lang="pt-BR" sz="2000" dirty="0">
                <a:cs typeface="Arial" pitchFamily="34" charset="0"/>
              </a:rPr>
            </a:br>
            <a:r>
              <a:rPr lang="pt-BR" sz="2000" dirty="0">
                <a:cs typeface="Arial" pitchFamily="34" charset="0"/>
              </a:rPr>
              <a:t>                        Mês 3: 43 (41,7%)</a:t>
            </a:r>
            <a:r>
              <a:rPr lang="pt-BR" sz="2000" dirty="0"/>
              <a:t/>
            </a:r>
            <a:br>
              <a:rPr lang="pt-BR" sz="2000" dirty="0"/>
            </a:br>
            <a:r>
              <a:rPr lang="es-ES" sz="2000" dirty="0"/>
              <a:t/>
            </a:r>
            <a:br>
              <a:rPr lang="es-ES" sz="2000" dirty="0"/>
            </a:br>
            <a:endParaRPr lang="pt-BR" sz="2000" dirty="0"/>
          </a:p>
        </p:txBody>
      </p:sp>
      <p:graphicFrame>
        <p:nvGraphicFramePr>
          <p:cNvPr id="5" name="2 Gráfico"/>
          <p:cNvGraphicFramePr/>
          <p:nvPr>
            <p:extLst>
              <p:ext uri="{D42A27DB-BD31-4B8C-83A1-F6EECF244321}">
                <p14:modId xmlns:p14="http://schemas.microsoft.com/office/powerpoint/2010/main" val="787262521"/>
              </p:ext>
            </p:extLst>
          </p:nvPr>
        </p:nvGraphicFramePr>
        <p:xfrm>
          <a:off x="4788024" y="1916832"/>
          <a:ext cx="4168527" cy="2581275"/>
        </p:xfrm>
        <a:graphic>
          <a:graphicData uri="http://schemas.openxmlformats.org/drawingml/2006/chart">
            <c:chart xmlns:c="http://schemas.openxmlformats.org/drawingml/2006/chart" xmlns:r="http://schemas.openxmlformats.org/officeDocument/2006/relationships" r:id="rId3"/>
          </a:graphicData>
        </a:graphic>
      </p:graphicFrame>
      <p:sp>
        <p:nvSpPr>
          <p:cNvPr id="6" name="CaixaDeTexto 5"/>
          <p:cNvSpPr txBox="1"/>
          <p:nvPr/>
        </p:nvSpPr>
        <p:spPr>
          <a:xfrm>
            <a:off x="5076056" y="5013176"/>
            <a:ext cx="3816424" cy="1538883"/>
          </a:xfrm>
          <a:prstGeom prst="rect">
            <a:avLst/>
          </a:prstGeom>
          <a:noFill/>
        </p:spPr>
        <p:txBody>
          <a:bodyPr wrap="square" rtlCol="0">
            <a:spAutoFit/>
          </a:bodyPr>
          <a:lstStyle/>
          <a:p>
            <a:r>
              <a:rPr lang="pt-BR" sz="2000" dirty="0"/>
              <a:t>Diabéticos: Mês 1: 07 (53,8%)</a:t>
            </a:r>
            <a:br>
              <a:rPr lang="pt-BR" sz="2000" dirty="0"/>
            </a:br>
            <a:r>
              <a:rPr lang="pt-BR" sz="2000" dirty="0"/>
              <a:t>                      </a:t>
            </a:r>
            <a:r>
              <a:rPr lang="pt-BR" sz="2000" dirty="0" smtClean="0"/>
              <a:t>Mês </a:t>
            </a:r>
            <a:r>
              <a:rPr lang="pt-BR" sz="2000" dirty="0"/>
              <a:t>2: 12 (41,4%)</a:t>
            </a:r>
            <a:br>
              <a:rPr lang="pt-BR" sz="2000" dirty="0"/>
            </a:br>
            <a:r>
              <a:rPr lang="pt-BR" sz="2000" dirty="0"/>
              <a:t>                      Mês 3: </a:t>
            </a:r>
            <a:r>
              <a:rPr lang="pt-BR" sz="2000" dirty="0" smtClean="0"/>
              <a:t>14 (</a:t>
            </a:r>
            <a:r>
              <a:rPr lang="pt-BR" sz="2000" dirty="0"/>
              <a:t>40,0%)</a:t>
            </a:r>
            <a:r>
              <a:rPr lang="pt-BR" dirty="0"/>
              <a:t/>
            </a:r>
            <a:br>
              <a:rPr lang="pt-BR" dirty="0"/>
            </a:br>
            <a:r>
              <a:rPr lang="es-ES" sz="1600" b="1" dirty="0"/>
              <a:t/>
            </a:r>
            <a:br>
              <a:rPr lang="es-ES" sz="1600" b="1" dirty="0"/>
            </a:br>
            <a:endParaRPr lang="pt-B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472518" cy="6440510"/>
          </a:xfrm>
        </p:spPr>
        <p:txBody>
          <a:bodyPr>
            <a:normAutofit fontScale="90000"/>
          </a:bodyPr>
          <a:lstStyle/>
          <a:p>
            <a:r>
              <a:rPr lang="pt-BR" sz="2800" b="1" dirty="0" smtClean="0"/>
              <a:t/>
            </a:r>
            <a:br>
              <a:rPr lang="pt-BR" sz="2800" b="1" dirty="0" smtClean="0"/>
            </a:br>
            <a:r>
              <a:rPr lang="pt-BR" sz="2800" b="1" dirty="0" smtClean="0"/>
              <a:t/>
            </a:r>
            <a:br>
              <a:rPr lang="pt-BR" sz="2800" b="1" dirty="0" smtClean="0"/>
            </a:br>
            <a:r>
              <a:rPr lang="pt-BR" sz="2800" b="1" dirty="0" smtClean="0"/>
              <a:t/>
            </a:r>
            <a:br>
              <a:rPr lang="pt-BR" sz="2800" b="1" dirty="0" smtClean="0"/>
            </a:br>
            <a:r>
              <a:rPr lang="pt-BR" sz="2800" b="1" dirty="0" smtClean="0"/>
              <a:t>META: 3.1; 3.2.</a:t>
            </a:r>
            <a:r>
              <a:rPr lang="pt-BR" sz="2800" dirty="0" smtClean="0"/>
              <a:t> Buscar 100% dos hipertensos e/ou diabéticos faltosos às consultas.</a:t>
            </a: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pt-BR" sz="2800" dirty="0"/>
              <a:t>Essas metas foram atingidas em 100% em todos os meses.</a:t>
            </a:r>
            <a:r>
              <a:rPr lang="pt-BR" sz="3200" dirty="0"/>
              <a:t/>
            </a:r>
            <a:br>
              <a:rPr lang="pt-BR" sz="3200" dirty="0"/>
            </a:br>
            <a:r>
              <a:rPr lang="pt-BR" sz="3200" dirty="0"/>
              <a:t/>
            </a:r>
            <a:br>
              <a:rPr lang="pt-BR" sz="3200" dirty="0"/>
            </a:b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3200" dirty="0" smtClean="0"/>
              <a:t/>
            </a:r>
            <a:br>
              <a:rPr lang="es-ES" sz="3200" dirty="0" smtClean="0"/>
            </a:br>
            <a:r>
              <a:rPr lang="es-ES" sz="3200" dirty="0" smtClean="0"/>
              <a:t/>
            </a:r>
            <a:br>
              <a:rPr lang="es-ES" sz="3200" dirty="0" smtClean="0"/>
            </a:br>
            <a:endParaRPr lang="es-E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329642" cy="6440510"/>
          </a:xfrm>
        </p:spPr>
        <p:txBody>
          <a:bodyPr>
            <a:normAutofit/>
          </a:bodyPr>
          <a:lstStyle/>
          <a:p>
            <a:r>
              <a:rPr lang="pt-BR" sz="2800" b="1" dirty="0" smtClean="0"/>
              <a:t>META 4.1; 4.2.</a:t>
            </a:r>
            <a:r>
              <a:rPr lang="pt-BR" sz="2800" dirty="0" smtClean="0"/>
              <a:t> Manter ficha de acompanhamento de 100% dos hipertensos e/ou Diabéticos cadastrados na unidade de saúde.</a:t>
            </a:r>
            <a:r>
              <a:rPr lang="es-ES" sz="2800" dirty="0" smtClean="0"/>
              <a:t/>
            </a:r>
            <a:br>
              <a:rPr lang="es-ES" sz="2800" dirty="0" smtClean="0"/>
            </a:br>
            <a:r>
              <a:rPr lang="es-ES" sz="2800" dirty="0" smtClean="0"/>
              <a:t/>
            </a:r>
            <a:br>
              <a:rPr lang="es-ES" sz="2800" dirty="0" smtClean="0"/>
            </a:br>
            <a:r>
              <a:rPr lang="pt-BR" sz="2800" dirty="0" smtClean="0"/>
              <a:t> </a:t>
            </a:r>
            <a:br>
              <a:rPr lang="pt-BR" sz="2800" dirty="0" smtClean="0"/>
            </a:br>
            <a:r>
              <a:rPr lang="pt-BR" sz="2800" dirty="0" smtClean="0"/>
              <a:t/>
            </a:r>
            <a:br>
              <a:rPr lang="pt-BR" sz="2800" dirty="0" smtClean="0"/>
            </a:br>
            <a:r>
              <a:rPr lang="pt-BR" sz="2800" dirty="0"/>
              <a:t>Essas metas foram atingidas em 100% em todos os meses.</a:t>
            </a:r>
            <a:r>
              <a:rPr lang="pt-BR" sz="3200" dirty="0"/>
              <a:t/>
            </a:r>
            <a:br>
              <a:rPr lang="pt-BR" sz="3200" dirty="0"/>
            </a:br>
            <a:r>
              <a:rPr lang="pt-BR" sz="3200" dirty="0"/>
              <a:t/>
            </a:r>
            <a:br>
              <a:rPr lang="pt-BR" sz="3200" dirty="0"/>
            </a:br>
            <a:r>
              <a:rPr lang="pt-BR" sz="2800" dirty="0" smtClean="0"/>
              <a:t/>
            </a:r>
            <a:br>
              <a:rPr lang="pt-BR" sz="2800" dirty="0" smtClean="0"/>
            </a:br>
            <a:r>
              <a:rPr lang="pt-BR" sz="2800" dirty="0" smtClean="0"/>
              <a:t/>
            </a:r>
            <a:br>
              <a:rPr lang="pt-BR" sz="2800" dirty="0" smtClean="0"/>
            </a:br>
            <a:r>
              <a:rPr lang="pt-BR" sz="2800" dirty="0" smtClean="0"/>
              <a:t/>
            </a:r>
            <a:br>
              <a:rPr lang="pt-BR" sz="2800" dirty="0" smtClean="0"/>
            </a:br>
            <a:endParaRPr lang="es-E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472518" cy="6440510"/>
          </a:xfrm>
        </p:spPr>
        <p:txBody>
          <a:bodyPr>
            <a:normAutofit fontScale="90000"/>
          </a:bodyPr>
          <a:lstStyle/>
          <a:p>
            <a:r>
              <a:rPr lang="pt-BR" sz="2800" b="1" dirty="0" smtClean="0"/>
              <a:t>META 5.1; 5.2.</a:t>
            </a:r>
            <a:r>
              <a:rPr lang="pt-BR" sz="2800" dirty="0" smtClean="0"/>
              <a:t> Realizar estratificação do risco cardiovascular em 100% dos hipertensos e/ou diabéticos cadastrados na unidade de saúde</a:t>
            </a:r>
            <a:r>
              <a:rPr lang="pt-BR" sz="2800" dirty="0" smtClean="0"/>
              <a:t>.</a:t>
            </a:r>
            <a:br>
              <a:rPr lang="pt-BR" sz="2800" dirty="0" smtClean="0"/>
            </a:br>
            <a:r>
              <a:rPr lang="es-ES" sz="2800" dirty="0" smtClean="0"/>
              <a:t/>
            </a:r>
            <a:br>
              <a:rPr lang="es-ES" sz="2800" dirty="0" smtClean="0"/>
            </a:br>
            <a:r>
              <a:rPr lang="pt-BR" sz="2800" dirty="0" smtClean="0"/>
              <a:t/>
            </a:r>
            <a:br>
              <a:rPr lang="pt-BR" sz="2800" dirty="0" smtClean="0"/>
            </a:br>
            <a:r>
              <a:rPr lang="pt-BR" sz="2800" dirty="0" smtClean="0"/>
              <a:t>  </a:t>
            </a:r>
            <a:br>
              <a:rPr lang="pt-BR" sz="2800" dirty="0" smtClean="0"/>
            </a:br>
            <a:r>
              <a:rPr lang="pt-BR" sz="2800" dirty="0"/>
              <a:t>Essas metas foram atingidas em 100% em todos os meses.</a:t>
            </a:r>
            <a:r>
              <a:rPr lang="pt-BR" sz="3200" dirty="0"/>
              <a:t/>
            </a:r>
            <a:br>
              <a:rPr lang="pt-BR" sz="3200" dirty="0"/>
            </a:br>
            <a:r>
              <a:rPr lang="pt-BR" sz="3200" dirty="0"/>
              <a:t/>
            </a:r>
            <a:br>
              <a:rPr lang="pt-BR" sz="3200" dirty="0"/>
            </a:br>
            <a:r>
              <a:rPr lang="pt-BR" sz="2800" dirty="0" smtClean="0"/>
              <a:t/>
            </a:r>
            <a:br>
              <a:rPr lang="pt-BR" sz="2800" dirty="0" smtClean="0"/>
            </a:br>
            <a:r>
              <a:rPr lang="pt-BR" sz="2800" dirty="0" smtClean="0"/>
              <a:t/>
            </a:r>
            <a:br>
              <a:rPr lang="pt-BR" sz="2800" dirty="0" smtClean="0"/>
            </a:br>
            <a:r>
              <a:rPr lang="pt-BR" sz="2800" dirty="0" smtClean="0"/>
              <a:t/>
            </a:r>
            <a:br>
              <a:rPr lang="pt-BR" sz="2800" dirty="0" smtClean="0"/>
            </a:br>
            <a:r>
              <a:rPr lang="pt-BR" sz="2800" dirty="0" smtClean="0"/>
              <a:t/>
            </a:r>
            <a:br>
              <a:rPr lang="pt-BR" sz="2800" dirty="0" smtClean="0"/>
            </a:br>
            <a:r>
              <a:rPr lang="pt-BR" sz="2800" dirty="0" smtClean="0"/>
              <a:t/>
            </a:r>
            <a:br>
              <a:rPr lang="pt-BR" sz="2800" dirty="0" smtClean="0"/>
            </a:br>
            <a:r>
              <a:rPr lang="pt-BR" sz="2800" dirty="0" smtClean="0"/>
              <a:t/>
            </a:r>
            <a:br>
              <a:rPr lang="pt-BR" sz="2800" dirty="0" smtClean="0"/>
            </a:br>
            <a:endParaRPr lang="es-E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401080" cy="6440510"/>
          </a:xfrm>
        </p:spPr>
        <p:txBody>
          <a:bodyPr>
            <a:normAutofit/>
          </a:bodyPr>
          <a:lstStyle/>
          <a:p>
            <a:r>
              <a:rPr lang="pt-BR" sz="4000" b="1" dirty="0" smtClean="0"/>
              <a:t>Introdução</a:t>
            </a:r>
            <a:r>
              <a:rPr lang="pt-BR" sz="2800" dirty="0" smtClean="0"/>
              <a:t/>
            </a:r>
            <a:br>
              <a:rPr lang="pt-BR" sz="2800" dirty="0" smtClean="0"/>
            </a:br>
            <a:r>
              <a:rPr lang="pt-BR" sz="2800" dirty="0" smtClean="0"/>
              <a:t/>
            </a:r>
            <a:br>
              <a:rPr lang="pt-BR" sz="2800" dirty="0" smtClean="0"/>
            </a:br>
            <a:r>
              <a:rPr lang="pt-BR" sz="2800" dirty="0" smtClean="0"/>
              <a:t>Ação Programática: Atenção </a:t>
            </a:r>
            <a:r>
              <a:rPr lang="pt-BR" sz="2800" dirty="0" smtClean="0"/>
              <a:t>à </a:t>
            </a:r>
            <a:r>
              <a:rPr lang="pt-BR" sz="2800" dirty="0" smtClean="0"/>
              <a:t>saúde das pessoas com Hipertensão e Diabetes.</a:t>
            </a:r>
            <a:br>
              <a:rPr lang="pt-BR" sz="2800" dirty="0" smtClean="0"/>
            </a:br>
            <a:r>
              <a:rPr lang="pt-BR" sz="2800" dirty="0" smtClean="0"/>
              <a:t/>
            </a:r>
            <a:br>
              <a:rPr lang="pt-BR" sz="2800" dirty="0" smtClean="0"/>
            </a:br>
            <a:r>
              <a:rPr lang="pt-BR" sz="2800" b="1" dirty="0" smtClean="0"/>
              <a:t>Importância: </a:t>
            </a:r>
            <a:r>
              <a:rPr lang="pt-BR" sz="2800" dirty="0" smtClean="0"/>
              <a:t/>
            </a:r>
            <a:br>
              <a:rPr lang="pt-BR" sz="2800" dirty="0" smtClean="0"/>
            </a:br>
            <a:r>
              <a:rPr lang="pt-BR" sz="2800" dirty="0" smtClean="0"/>
              <a:t>- Doenças muito </a:t>
            </a:r>
            <a:r>
              <a:rPr lang="pt-BR" sz="2800" dirty="0" smtClean="0"/>
              <a:t>frequentes </a:t>
            </a:r>
            <a:r>
              <a:rPr lang="pt-BR" sz="2800" dirty="0" smtClean="0"/>
              <a:t>no Brasil e no mundo (HAS até 32%, DM até 10% no Brasil)</a:t>
            </a:r>
            <a:br>
              <a:rPr lang="pt-BR" sz="2800" dirty="0" smtClean="0"/>
            </a:br>
            <a:r>
              <a:rPr lang="pt-BR" sz="2800" dirty="0" smtClean="0"/>
              <a:t>- Precisam de atendimento sistemático da atenção </a:t>
            </a:r>
            <a:r>
              <a:rPr lang="pt-BR" sz="2800" dirty="0" smtClean="0"/>
              <a:t>primária</a:t>
            </a:r>
            <a:r>
              <a:rPr lang="pt-BR" sz="2800" dirty="0" smtClean="0"/>
              <a:t>.</a:t>
            </a:r>
            <a:br>
              <a:rPr lang="pt-BR" sz="2800" dirty="0" smtClean="0"/>
            </a:br>
            <a:r>
              <a:rPr lang="pt-BR" sz="2800" dirty="0" smtClean="0"/>
              <a:t>-</a:t>
            </a:r>
            <a:r>
              <a:rPr lang="pt-BR" sz="2800" dirty="0" smtClean="0"/>
              <a:t>Frequentemente </a:t>
            </a:r>
            <a:r>
              <a:rPr lang="pt-BR" sz="2800" dirty="0" smtClean="0"/>
              <a:t>apresentam complicações com o decorrer do tempo.</a:t>
            </a:r>
            <a:br>
              <a:rPr lang="pt-BR" sz="2800" dirty="0" smtClean="0"/>
            </a:br>
            <a:endParaRPr lang="es-E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86766" cy="6440510"/>
          </a:xfrm>
        </p:spPr>
        <p:txBody>
          <a:bodyPr>
            <a:normAutofit/>
          </a:bodyPr>
          <a:lstStyle/>
          <a:p>
            <a:r>
              <a:rPr lang="pt-BR" sz="2800" b="1" dirty="0" smtClean="0"/>
              <a:t>META 6.1; 6.2.</a:t>
            </a:r>
            <a:r>
              <a:rPr lang="pt-BR" sz="2800" dirty="0" smtClean="0"/>
              <a:t> Garantir orientação nutricional sobre alimentação saudável a 100% dos hipertensos e/ou diabéticos.</a:t>
            </a: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pt-BR" sz="2800" dirty="0"/>
              <a:t>Essas metas foram atingidas em 100% em todos os meses.</a:t>
            </a:r>
            <a:r>
              <a:rPr lang="pt-BR" sz="3200" dirty="0"/>
              <a:t/>
            </a:r>
            <a:br>
              <a:rPr lang="pt-BR" sz="3200" dirty="0"/>
            </a:br>
            <a:r>
              <a:rPr lang="pt-BR" sz="3200" dirty="0"/>
              <a:t/>
            </a:r>
            <a:br>
              <a:rPr lang="pt-BR" sz="3200" dirty="0"/>
            </a:b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endParaRPr lang="es-E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401080" cy="6440510"/>
          </a:xfrm>
        </p:spPr>
        <p:txBody>
          <a:bodyPr>
            <a:normAutofit/>
          </a:bodyPr>
          <a:lstStyle/>
          <a:p>
            <a:r>
              <a:rPr lang="pt-BR" sz="2800" b="1" dirty="0" smtClean="0"/>
              <a:t/>
            </a:r>
            <a:br>
              <a:rPr lang="pt-BR" sz="2800" b="1" dirty="0" smtClean="0"/>
            </a:br>
            <a:r>
              <a:rPr lang="pt-BR" sz="3100" b="1" dirty="0" smtClean="0"/>
              <a:t>META 6.3; 6.4.</a:t>
            </a:r>
            <a:r>
              <a:rPr lang="pt-BR" sz="3100" dirty="0" smtClean="0"/>
              <a:t> Garantir orientação em relação à prática regular de atividade física a 100% dos usuários hipertensos e/ou diabéticos.</a:t>
            </a:r>
            <a:r>
              <a:rPr lang="es-ES" sz="3100" dirty="0" smtClean="0"/>
              <a:t/>
            </a:r>
            <a:br>
              <a:rPr lang="es-ES" sz="3100" dirty="0" smtClean="0"/>
            </a:br>
            <a:r>
              <a:rPr lang="es-ES" sz="3100" dirty="0" smtClean="0"/>
              <a:t/>
            </a:r>
            <a:br>
              <a:rPr lang="es-ES" sz="3100" dirty="0" smtClean="0"/>
            </a:br>
            <a:r>
              <a:rPr lang="es-ES" sz="3100" dirty="0" smtClean="0"/>
              <a:t/>
            </a:r>
            <a:br>
              <a:rPr lang="es-ES" sz="3100" dirty="0" smtClean="0"/>
            </a:br>
            <a:r>
              <a:rPr lang="es-ES" sz="3100" dirty="0" smtClean="0"/>
              <a:t/>
            </a:r>
            <a:br>
              <a:rPr lang="es-ES" sz="3100" dirty="0" smtClean="0"/>
            </a:br>
            <a:r>
              <a:rPr lang="pt-BR" sz="3100" dirty="0"/>
              <a:t>Essas metas foram atingidas em 100% em todos os meses.</a:t>
            </a:r>
            <a:r>
              <a:rPr lang="pt-BR" sz="3600" dirty="0"/>
              <a:t/>
            </a:r>
            <a:br>
              <a:rPr lang="pt-BR" sz="3600" dirty="0"/>
            </a:br>
            <a:r>
              <a:rPr lang="pt-BR" sz="3600" dirty="0"/>
              <a:t/>
            </a:r>
            <a:br>
              <a:rPr lang="pt-BR" sz="3600" dirty="0"/>
            </a:br>
            <a:r>
              <a:rPr lang="es-ES" sz="3100" dirty="0" smtClean="0"/>
              <a:t/>
            </a:r>
            <a:br>
              <a:rPr lang="es-ES" sz="3100" dirty="0" smtClean="0"/>
            </a:br>
            <a:endParaRPr lang="es-ES" sz="31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329642" cy="6440510"/>
          </a:xfrm>
        </p:spPr>
        <p:txBody>
          <a:bodyPr>
            <a:normAutofit fontScale="90000"/>
          </a:bodyPr>
          <a:lstStyle/>
          <a:p>
            <a:r>
              <a:rPr lang="pt-BR" sz="2800" b="1" dirty="0" smtClean="0"/>
              <a:t>META 6.5; 6.6.</a:t>
            </a:r>
            <a:r>
              <a:rPr lang="pt-BR" sz="2800" dirty="0" smtClean="0"/>
              <a:t> Garantir orientação sobre os riscos do tabagismo a 100% dos usuários hipertensos e/ou diabéticos</a:t>
            </a:r>
            <a:r>
              <a:rPr lang="pt-BR" sz="2800" dirty="0" smtClean="0"/>
              <a:t>.</a:t>
            </a:r>
            <a:br>
              <a:rPr lang="pt-BR" sz="2800" dirty="0" smtClean="0"/>
            </a:br>
            <a:r>
              <a:rPr lang="es-ES" sz="2800" dirty="0" smtClean="0"/>
              <a:t/>
            </a:r>
            <a:br>
              <a:rPr lang="es-ES" sz="2800" dirty="0" smtClean="0"/>
            </a:br>
            <a:r>
              <a:rPr lang="es-ES" sz="2800" dirty="0" smtClean="0"/>
              <a:t/>
            </a:r>
            <a:br>
              <a:rPr lang="es-ES" sz="2800" dirty="0" smtClean="0"/>
            </a:br>
            <a:r>
              <a:rPr lang="pt-BR" sz="2800" dirty="0" smtClean="0"/>
              <a:t> </a:t>
            </a:r>
            <a:br>
              <a:rPr lang="pt-BR" sz="2800" dirty="0" smtClean="0"/>
            </a:br>
            <a:r>
              <a:rPr lang="pt-BR" sz="2800" dirty="0"/>
              <a:t>Essas metas foram atingidas em 100% em todos os meses.</a:t>
            </a:r>
            <a:r>
              <a:rPr lang="pt-BR" sz="3200" dirty="0"/>
              <a:t/>
            </a:r>
            <a:br>
              <a:rPr lang="pt-BR" sz="3200" dirty="0"/>
            </a:br>
            <a:r>
              <a:rPr lang="pt-BR" sz="3200" dirty="0"/>
              <a:t/>
            </a:r>
            <a:br>
              <a:rPr lang="pt-BR" sz="3200" dirty="0"/>
            </a:br>
            <a:r>
              <a:rPr lang="pt-BR" sz="2800" dirty="0" smtClean="0"/>
              <a:t/>
            </a:r>
            <a:br>
              <a:rPr lang="pt-BR" sz="2800" dirty="0" smtClean="0"/>
            </a:br>
            <a:r>
              <a:rPr lang="pt-BR" sz="2800" dirty="0" smtClean="0"/>
              <a:t/>
            </a:r>
            <a:br>
              <a:rPr lang="pt-BR" sz="2800" dirty="0" smtClean="0"/>
            </a:br>
            <a:r>
              <a:rPr lang="pt-BR" sz="2800" dirty="0" smtClean="0"/>
              <a:t/>
            </a:r>
            <a:br>
              <a:rPr lang="pt-BR" sz="2800" dirty="0" smtClean="0"/>
            </a:br>
            <a:r>
              <a:rPr lang="pt-BR" sz="2800" dirty="0" smtClean="0"/>
              <a:t/>
            </a:r>
            <a:br>
              <a:rPr lang="pt-BR" sz="2800" dirty="0" smtClean="0"/>
            </a:br>
            <a:r>
              <a:rPr lang="pt-BR" sz="2800" dirty="0" smtClean="0"/>
              <a:t/>
            </a:r>
            <a:br>
              <a:rPr lang="pt-BR" sz="2800" dirty="0" smtClean="0"/>
            </a:br>
            <a:r>
              <a:rPr lang="pt-BR" sz="2800" dirty="0" smtClean="0"/>
              <a:t/>
            </a:r>
            <a:br>
              <a:rPr lang="pt-BR" sz="2800" dirty="0" smtClean="0"/>
            </a:br>
            <a:endParaRPr lang="es-E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20688"/>
            <a:ext cx="8472518" cy="6440510"/>
          </a:xfrm>
        </p:spPr>
        <p:txBody>
          <a:bodyPr>
            <a:normAutofit fontScale="90000"/>
          </a:bodyPr>
          <a:lstStyle/>
          <a:p>
            <a:r>
              <a:rPr lang="pt-BR" sz="2800" b="1" dirty="0" smtClean="0"/>
              <a:t/>
            </a:r>
            <a:br>
              <a:rPr lang="pt-BR" sz="2800" b="1" dirty="0" smtClean="0"/>
            </a:br>
            <a:r>
              <a:rPr lang="pt-BR" sz="2800" b="1" dirty="0" smtClean="0"/>
              <a:t/>
            </a:r>
            <a:br>
              <a:rPr lang="pt-BR" sz="2800" b="1" dirty="0" smtClean="0"/>
            </a:br>
            <a:r>
              <a:rPr lang="pt-BR" sz="3100" b="1" dirty="0" smtClean="0"/>
              <a:t>META 6.7; 6.8.</a:t>
            </a:r>
            <a:r>
              <a:rPr lang="pt-BR" sz="3100" dirty="0" smtClean="0"/>
              <a:t> Garantir orientação sobre higiene bucal a 100% dos usuários hipertensos e/ou diabéticos.</a:t>
            </a:r>
            <a:r>
              <a:rPr lang="es-ES" sz="3100" dirty="0" smtClean="0"/>
              <a:t/>
            </a:r>
            <a:br>
              <a:rPr lang="es-ES" sz="3100" dirty="0" smtClean="0"/>
            </a:br>
            <a:r>
              <a:rPr lang="es-ES" sz="3100" dirty="0" smtClean="0"/>
              <a:t/>
            </a:r>
            <a:br>
              <a:rPr lang="es-ES" sz="3100" dirty="0" smtClean="0"/>
            </a:br>
            <a:r>
              <a:rPr lang="pt-BR" sz="3100" dirty="0" smtClean="0"/>
              <a:t> </a:t>
            </a:r>
            <a:br>
              <a:rPr lang="pt-BR" sz="3100" dirty="0" smtClean="0"/>
            </a:br>
            <a:r>
              <a:rPr lang="pt-BR" sz="3200" dirty="0"/>
              <a:t>Essas metas foram atingidas em 100% em todos os meses.</a:t>
            </a:r>
            <a:r>
              <a:rPr lang="pt-BR" sz="3600" dirty="0"/>
              <a:t/>
            </a:r>
            <a:br>
              <a:rPr lang="pt-BR" sz="3600" dirty="0"/>
            </a:br>
            <a:r>
              <a:rPr lang="pt-BR" sz="3600" dirty="0"/>
              <a:t/>
            </a:r>
            <a:br>
              <a:rPr lang="pt-BR" sz="3600" dirty="0"/>
            </a:br>
            <a:r>
              <a:rPr lang="pt-BR" sz="3100" dirty="0" smtClean="0"/>
              <a:t/>
            </a:r>
            <a:br>
              <a:rPr lang="pt-BR" sz="3100" dirty="0" smtClean="0"/>
            </a:br>
            <a:r>
              <a:rPr lang="pt-BR" sz="3100" dirty="0" smtClean="0"/>
              <a:t/>
            </a:r>
            <a:br>
              <a:rPr lang="pt-BR" sz="3100" dirty="0" smtClean="0"/>
            </a:br>
            <a:r>
              <a:rPr lang="pt-BR" sz="3100" dirty="0" smtClean="0"/>
              <a:t/>
            </a:r>
            <a:br>
              <a:rPr lang="pt-BR" sz="3100" dirty="0" smtClean="0"/>
            </a:br>
            <a:r>
              <a:rPr lang="pt-BR" sz="3100" dirty="0" smtClean="0"/>
              <a:t/>
            </a:r>
            <a:br>
              <a:rPr lang="pt-BR" sz="3100" dirty="0" smtClean="0"/>
            </a:br>
            <a:r>
              <a:rPr lang="pt-BR" sz="3100" dirty="0" smtClean="0"/>
              <a:t/>
            </a:r>
            <a:br>
              <a:rPr lang="pt-BR" sz="3100" dirty="0" smtClean="0"/>
            </a:br>
            <a:r>
              <a:rPr lang="pt-BR" sz="3100" dirty="0" smtClean="0"/>
              <a:t/>
            </a:r>
            <a:br>
              <a:rPr lang="pt-BR" sz="3100" dirty="0" smtClean="0"/>
            </a:br>
            <a:r>
              <a:rPr lang="es-ES" sz="3100" dirty="0" smtClean="0"/>
              <a:t/>
            </a:r>
            <a:br>
              <a:rPr lang="es-ES" sz="3100" dirty="0" smtClean="0"/>
            </a:br>
            <a:endParaRPr lang="es-ES" sz="31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543956" cy="6369072"/>
          </a:xfrm>
        </p:spPr>
        <p:txBody>
          <a:bodyPr>
            <a:normAutofit fontScale="90000"/>
          </a:bodyPr>
          <a:lstStyle/>
          <a:p>
            <a:r>
              <a:rPr lang="pt-BR" sz="2800" b="1" dirty="0" smtClean="0"/>
              <a:t/>
            </a:r>
            <a:br>
              <a:rPr lang="pt-BR" sz="2800" b="1" dirty="0" smtClean="0"/>
            </a:br>
            <a:r>
              <a:rPr lang="pt-BR" sz="2800" b="1" dirty="0" smtClean="0"/>
              <a:t/>
            </a:r>
            <a:br>
              <a:rPr lang="pt-BR" sz="2800" b="1" dirty="0" smtClean="0"/>
            </a:br>
            <a:r>
              <a:rPr lang="pt-BR" sz="3600" b="1" dirty="0" smtClean="0"/>
              <a:t>Discussão</a:t>
            </a:r>
            <a:r>
              <a:rPr lang="pt-BR" sz="3100" b="1" dirty="0" smtClean="0"/>
              <a:t/>
            </a:r>
            <a:br>
              <a:rPr lang="pt-BR" sz="3100" b="1" dirty="0" smtClean="0"/>
            </a:br>
            <a:r>
              <a:rPr lang="pt-BR" sz="3100" b="1" dirty="0" smtClean="0"/>
              <a:t/>
            </a:r>
            <a:br>
              <a:rPr lang="pt-BR" sz="3100" b="1" dirty="0" smtClean="0"/>
            </a:br>
            <a:r>
              <a:rPr lang="pt-BR" sz="3100" dirty="0" smtClean="0"/>
              <a:t>Importância da Intervenção</a:t>
            </a:r>
            <a:br>
              <a:rPr lang="pt-BR" sz="3100" dirty="0" smtClean="0"/>
            </a:br>
            <a:r>
              <a:rPr lang="pt-BR" sz="3100" dirty="0" smtClean="0"/>
              <a:t/>
            </a:r>
            <a:br>
              <a:rPr lang="pt-BR" sz="3100" dirty="0" smtClean="0"/>
            </a:br>
            <a:r>
              <a:rPr lang="pt-BR" sz="3100" dirty="0" smtClean="0"/>
              <a:t>- </a:t>
            </a:r>
            <a:r>
              <a:rPr lang="pt-BR" sz="3100" u="sng" dirty="0" smtClean="0"/>
              <a:t>Para a equipe</a:t>
            </a:r>
            <a:r>
              <a:rPr lang="pt-BR" sz="3100" dirty="0" smtClean="0"/>
              <a:t>: saiu do campo das </a:t>
            </a:r>
            <a:r>
              <a:rPr lang="pt-BR" sz="3100" dirty="0" smtClean="0"/>
              <a:t>ideias </a:t>
            </a:r>
            <a:r>
              <a:rPr lang="pt-BR" sz="3100" dirty="0" smtClean="0"/>
              <a:t>para o campo das práticas; mais unida, mais engajada, mais organizada e mais capacitada para oferecer um serviço de maior qualidade aos usuários.</a:t>
            </a:r>
            <a:br>
              <a:rPr lang="pt-BR" sz="3100" dirty="0" smtClean="0"/>
            </a:br>
            <a:r>
              <a:rPr lang="pt-BR" sz="3100" dirty="0" smtClean="0"/>
              <a:t> - </a:t>
            </a:r>
            <a:r>
              <a:rPr lang="pt-BR" sz="3100" u="sng" dirty="0" smtClean="0"/>
              <a:t>Para o serviço</a:t>
            </a:r>
            <a:r>
              <a:rPr lang="pt-BR" sz="3100" dirty="0" smtClean="0"/>
              <a:t>: mais organizado e de maior qualidade, em sintonia com os princípios do SUS. Atenção diferenciada para hipertensos e diabéticos. </a:t>
            </a:r>
            <a:br>
              <a:rPr lang="pt-BR" sz="3100" dirty="0" smtClean="0"/>
            </a:br>
            <a:r>
              <a:rPr lang="pt-BR" sz="3100" dirty="0" smtClean="0"/>
              <a:t> </a:t>
            </a:r>
            <a:br>
              <a:rPr lang="pt-BR" sz="3100" dirty="0" smtClean="0"/>
            </a:br>
            <a:r>
              <a:rPr lang="pt-BR" sz="3100" dirty="0" smtClean="0"/>
              <a:t>- </a:t>
            </a:r>
            <a:r>
              <a:rPr lang="pt-BR" sz="3100" u="sng" dirty="0" smtClean="0"/>
              <a:t>Para a comunidade</a:t>
            </a:r>
            <a:r>
              <a:rPr lang="pt-BR" sz="3100" dirty="0" smtClean="0"/>
              <a:t>: reforçou os vínculos da unidade de saúde com a comunidade. </a:t>
            </a:r>
            <a:r>
              <a:rPr lang="pt-BR" sz="2800" dirty="0" smtClean="0"/>
              <a:t/>
            </a:r>
            <a:br>
              <a:rPr lang="pt-BR" sz="2800" dirty="0" smtClean="0"/>
            </a:br>
            <a:r>
              <a:rPr lang="pt-BR" sz="2800" dirty="0" smtClean="0"/>
              <a:t/>
            </a:r>
            <a:br>
              <a:rPr lang="pt-BR" sz="2800" dirty="0" smtClean="0"/>
            </a:br>
            <a:endParaRPr lang="es-E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543956" cy="6369072"/>
          </a:xfrm>
        </p:spPr>
        <p:txBody>
          <a:bodyPr>
            <a:normAutofit fontScale="90000"/>
          </a:bodyPr>
          <a:lstStyle/>
          <a:p>
            <a:pPr algn="l"/>
            <a:r>
              <a:rPr lang="pt-BR" sz="2800" b="1" dirty="0" smtClean="0">
                <a:cs typeface="Arial" pitchFamily="34" charset="0"/>
              </a:rPr>
              <a:t/>
            </a:r>
            <a:br>
              <a:rPr lang="pt-BR" sz="2800" b="1" dirty="0" smtClean="0">
                <a:cs typeface="Arial" pitchFamily="34" charset="0"/>
              </a:rPr>
            </a:br>
            <a:r>
              <a:rPr lang="pt-BR" sz="2800" b="1" dirty="0" smtClean="0">
                <a:cs typeface="Arial" pitchFamily="34" charset="0"/>
              </a:rPr>
              <a:t/>
            </a:r>
            <a:br>
              <a:rPr lang="pt-BR" sz="2800" b="1" dirty="0" smtClean="0">
                <a:cs typeface="Arial" pitchFamily="34" charset="0"/>
              </a:rPr>
            </a:br>
            <a:r>
              <a:rPr lang="pt-BR" sz="2800" b="1" dirty="0" smtClean="0">
                <a:cs typeface="Arial" pitchFamily="34" charset="0"/>
              </a:rPr>
              <a:t/>
            </a:r>
            <a:br>
              <a:rPr lang="pt-BR" sz="2800" b="1" dirty="0" smtClean="0">
                <a:cs typeface="Arial" pitchFamily="34" charset="0"/>
              </a:rPr>
            </a:br>
            <a:r>
              <a:rPr lang="pt-BR" sz="2800" b="1" dirty="0" smtClean="0">
                <a:cs typeface="Arial" pitchFamily="34" charset="0"/>
              </a:rPr>
              <a:t/>
            </a:r>
            <a:br>
              <a:rPr lang="pt-BR" sz="2800" b="1" dirty="0" smtClean="0">
                <a:cs typeface="Arial" pitchFamily="34" charset="0"/>
              </a:rPr>
            </a:br>
            <a:r>
              <a:rPr lang="pt-BR" sz="2800" b="1" dirty="0" smtClean="0">
                <a:cs typeface="Arial" pitchFamily="34" charset="0"/>
              </a:rPr>
              <a:t/>
            </a:r>
            <a:br>
              <a:rPr lang="pt-BR" sz="2800" b="1" dirty="0" smtClean="0">
                <a:cs typeface="Arial" pitchFamily="34" charset="0"/>
              </a:rPr>
            </a:br>
            <a:r>
              <a:rPr lang="pt-BR" sz="3100" b="1" dirty="0" smtClean="0">
                <a:cs typeface="Arial" pitchFamily="34" charset="0"/>
              </a:rPr>
              <a:t>Aspectos qualitativos </a:t>
            </a:r>
            <a:r>
              <a:rPr lang="pt-BR" sz="3100" b="1" dirty="0" smtClean="0">
                <a:cs typeface="Arial" pitchFamily="34" charset="0"/>
              </a:rPr>
              <a:t>relevantes</a:t>
            </a:r>
            <a:r>
              <a:rPr lang="pt-BR" sz="2800" b="1" dirty="0" smtClean="0">
                <a:cs typeface="Arial" pitchFamily="34" charset="0"/>
              </a:rPr>
              <a:t/>
            </a:r>
            <a:br>
              <a:rPr lang="pt-BR" sz="2800" b="1" dirty="0" smtClean="0">
                <a:cs typeface="Arial" pitchFamily="34" charset="0"/>
              </a:rPr>
            </a:br>
            <a:r>
              <a:rPr lang="pt-BR" sz="2800" b="1" dirty="0" smtClean="0">
                <a:cs typeface="Arial" pitchFamily="34" charset="0"/>
              </a:rPr>
              <a:t/>
            </a:r>
            <a:br>
              <a:rPr lang="pt-BR" sz="2800" b="1" dirty="0" smtClean="0">
                <a:cs typeface="Arial" pitchFamily="34" charset="0"/>
              </a:rPr>
            </a:br>
            <a:r>
              <a:rPr lang="pt-BR" sz="3100" dirty="0" smtClean="0">
                <a:cs typeface="Arial" pitchFamily="34" charset="0"/>
              </a:rPr>
              <a:t>- Ampliamos a cobertura para os usuários hipertensos e diabéticos.</a:t>
            </a:r>
            <a:br>
              <a:rPr lang="pt-BR" sz="3100" dirty="0" smtClean="0">
                <a:cs typeface="Arial" pitchFamily="34" charset="0"/>
              </a:rPr>
            </a:br>
            <a:r>
              <a:rPr lang="pt-BR" sz="3100" dirty="0" smtClean="0">
                <a:cs typeface="Arial" pitchFamily="34" charset="0"/>
              </a:rPr>
              <a:t>-  O exame clínico foi realizado apropriadamente segundo o protocolo.</a:t>
            </a:r>
            <a:br>
              <a:rPr lang="pt-BR" sz="3100" dirty="0" smtClean="0">
                <a:cs typeface="Arial" pitchFamily="34" charset="0"/>
              </a:rPr>
            </a:br>
            <a:r>
              <a:rPr lang="pt-BR" sz="3100" dirty="0" smtClean="0">
                <a:cs typeface="Arial" pitchFamily="34" charset="0"/>
              </a:rPr>
              <a:t>- Foram oferecidas as orientações em 100% dos usuários.</a:t>
            </a:r>
            <a:br>
              <a:rPr lang="pt-BR" sz="3100" dirty="0" smtClean="0">
                <a:cs typeface="Arial" pitchFamily="34" charset="0"/>
              </a:rPr>
            </a:br>
            <a:r>
              <a:rPr lang="pt-BR" sz="3100" dirty="0" smtClean="0">
                <a:cs typeface="Arial" pitchFamily="34" charset="0"/>
              </a:rPr>
              <a:t>- Foi realizada busca ativa em 100% dos usuários faltosos. - O programa HIPERDIA é uma realidade na nossa UBS. </a:t>
            </a:r>
            <a:br>
              <a:rPr lang="pt-BR" sz="3100" dirty="0" smtClean="0">
                <a:cs typeface="Arial" pitchFamily="34" charset="0"/>
              </a:rPr>
            </a:br>
            <a:r>
              <a:rPr lang="pt-BR" sz="3100" dirty="0" smtClean="0">
                <a:cs typeface="Arial" pitchFamily="34" charset="0"/>
              </a:rPr>
              <a:t>- Melhor engajamento público após </a:t>
            </a:r>
            <a:r>
              <a:rPr lang="pt-BR" sz="3100" dirty="0" smtClean="0">
                <a:cs typeface="Arial" pitchFamily="34" charset="0"/>
              </a:rPr>
              <a:t>a </a:t>
            </a:r>
            <a:r>
              <a:rPr lang="pt-BR" sz="3100" dirty="0" smtClean="0">
                <a:cs typeface="Arial" pitchFamily="34" charset="0"/>
              </a:rPr>
              <a:t>intervenção.</a:t>
            </a:r>
            <a:br>
              <a:rPr lang="pt-BR" sz="3100" dirty="0" smtClean="0">
                <a:cs typeface="Arial" pitchFamily="34" charset="0"/>
              </a:rPr>
            </a:br>
            <a:r>
              <a:rPr lang="pt-BR" sz="3100" dirty="0" smtClean="0">
                <a:cs typeface="Arial" pitchFamily="34" charset="0"/>
              </a:rPr>
              <a:t>- Equipe </a:t>
            </a:r>
            <a:r>
              <a:rPr lang="pt-BR" sz="3100" dirty="0" smtClean="0">
                <a:cs typeface="Arial" pitchFamily="34" charset="0"/>
              </a:rPr>
              <a:t>de trabalho mais unida e capacitada.</a:t>
            </a:r>
            <a:br>
              <a:rPr lang="pt-BR" sz="3100" dirty="0" smtClean="0">
                <a:cs typeface="Arial" pitchFamily="34" charset="0"/>
              </a:rPr>
            </a:br>
            <a:r>
              <a:rPr lang="pt-BR" sz="3100" dirty="0" smtClean="0">
                <a:cs typeface="Arial" pitchFamily="34" charset="0"/>
              </a:rPr>
              <a:t>- Incorporação da intervenção </a:t>
            </a:r>
            <a:r>
              <a:rPr lang="pt-BR" sz="3100" dirty="0" smtClean="0">
                <a:cs typeface="Arial" pitchFamily="34" charset="0"/>
              </a:rPr>
              <a:t>à </a:t>
            </a:r>
            <a:r>
              <a:rPr lang="pt-BR" sz="3100" dirty="0" smtClean="0">
                <a:cs typeface="Arial" pitchFamily="34" charset="0"/>
              </a:rPr>
              <a:t>rotina do serviço. </a:t>
            </a:r>
            <a:br>
              <a:rPr lang="pt-BR" sz="3100" dirty="0" smtClean="0">
                <a:cs typeface="Arial" pitchFamily="34" charset="0"/>
              </a:rPr>
            </a:br>
            <a:r>
              <a:rPr lang="pt-BR" sz="3100" dirty="0" smtClean="0">
                <a:cs typeface="Arial" pitchFamily="34" charset="0"/>
              </a:rPr>
              <a:t/>
            </a:r>
            <a:br>
              <a:rPr lang="pt-BR" sz="3100" dirty="0" smtClean="0">
                <a:cs typeface="Arial" pitchFamily="34" charset="0"/>
              </a:rPr>
            </a:br>
            <a:r>
              <a:rPr lang="pt-BR" sz="3200" dirty="0" smtClean="0">
                <a:latin typeface="Arial" pitchFamily="34" charset="0"/>
                <a:cs typeface="Arial" pitchFamily="34" charset="0"/>
              </a:rPr>
              <a:t/>
            </a:r>
            <a:br>
              <a:rPr lang="pt-BR" sz="3200" dirty="0" smtClean="0">
                <a:latin typeface="Arial" pitchFamily="34" charset="0"/>
                <a:cs typeface="Arial" pitchFamily="34" charset="0"/>
              </a:rPr>
            </a:br>
            <a:r>
              <a:rPr lang="pt-BR" sz="3200" dirty="0" smtClean="0">
                <a:latin typeface="Arial" pitchFamily="34" charset="0"/>
                <a:cs typeface="Arial" pitchFamily="34" charset="0"/>
              </a:rPr>
              <a:t/>
            </a:r>
            <a:br>
              <a:rPr lang="pt-BR" sz="3200" dirty="0" smtClean="0">
                <a:latin typeface="Arial" pitchFamily="34" charset="0"/>
                <a:cs typeface="Arial" pitchFamily="34" charset="0"/>
              </a:rPr>
            </a:br>
            <a:endParaRPr lang="es-ES" sz="3200"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472518" cy="6369072"/>
          </a:xfrm>
        </p:spPr>
        <p:txBody>
          <a:bodyPr>
            <a:normAutofit fontScale="90000"/>
          </a:bodyPr>
          <a:lstStyle/>
          <a:p>
            <a:r>
              <a:rPr lang="pt-BR" sz="3600" b="1" dirty="0" smtClean="0">
                <a:latin typeface="Arial" pitchFamily="34" charset="0"/>
                <a:cs typeface="Arial" pitchFamily="34" charset="0"/>
              </a:rPr>
              <a:t/>
            </a:r>
            <a:br>
              <a:rPr lang="pt-BR" sz="3600" b="1" dirty="0" smtClean="0">
                <a:latin typeface="Arial" pitchFamily="34" charset="0"/>
                <a:cs typeface="Arial" pitchFamily="34" charset="0"/>
              </a:rPr>
            </a:br>
            <a:r>
              <a:rPr lang="pt-BR" sz="3100" b="1" dirty="0" err="1" smtClean="0">
                <a:cs typeface="Arial" pitchFamily="34" charset="0"/>
              </a:rPr>
              <a:t>Reﬂexão</a:t>
            </a:r>
            <a:r>
              <a:rPr lang="pt-BR" sz="3100" b="1" dirty="0" smtClean="0">
                <a:cs typeface="Arial" pitchFamily="34" charset="0"/>
              </a:rPr>
              <a:t> </a:t>
            </a:r>
            <a:r>
              <a:rPr lang="pt-BR" sz="3100" b="1" dirty="0" smtClean="0">
                <a:cs typeface="Arial" pitchFamily="34" charset="0"/>
              </a:rPr>
              <a:t>crítica sobre o processo pessoal de </a:t>
            </a:r>
            <a:r>
              <a:rPr lang="pt-BR" sz="3100" b="1" dirty="0" smtClean="0">
                <a:cs typeface="Arial" pitchFamily="34" charset="0"/>
              </a:rPr>
              <a:t>aprendizagem</a:t>
            </a:r>
            <a:br>
              <a:rPr lang="pt-BR" sz="3100" b="1" dirty="0" smtClean="0">
                <a:cs typeface="Arial" pitchFamily="34" charset="0"/>
              </a:rPr>
            </a:br>
            <a:r>
              <a:rPr lang="pt-BR" sz="3100" dirty="0" smtClean="0">
                <a:cs typeface="Arial" pitchFamily="34" charset="0"/>
              </a:rPr>
              <a:t>	</a:t>
            </a:r>
            <a:br>
              <a:rPr lang="pt-BR" sz="3100" dirty="0" smtClean="0">
                <a:cs typeface="Arial" pitchFamily="34" charset="0"/>
              </a:rPr>
            </a:br>
            <a:r>
              <a:rPr lang="pt-BR" sz="3100" dirty="0" smtClean="0">
                <a:cs typeface="Arial" pitchFamily="34" charset="0"/>
              </a:rPr>
              <a:t/>
            </a:r>
            <a:br>
              <a:rPr lang="pt-BR" sz="3100" dirty="0" smtClean="0">
                <a:cs typeface="Arial" pitchFamily="34" charset="0"/>
              </a:rPr>
            </a:br>
            <a:r>
              <a:rPr lang="pt-BR" sz="3100" dirty="0" smtClean="0">
                <a:cs typeface="Arial" pitchFamily="34" charset="0"/>
              </a:rPr>
              <a:t>- Expectativas iniciais:</a:t>
            </a:r>
            <a:br>
              <a:rPr lang="pt-BR" sz="3100" dirty="0" smtClean="0">
                <a:cs typeface="Arial" pitchFamily="34" charset="0"/>
              </a:rPr>
            </a:br>
            <a:r>
              <a:rPr lang="pt-BR" sz="3100" dirty="0" smtClean="0">
                <a:cs typeface="Arial" pitchFamily="34" charset="0"/>
              </a:rPr>
              <a:t>grande desafio (diferente língua, costumes e cultura), a equipe de trabalho não costumava trabalhar de acordo com o protocolo. No desenvolvimento da intervenção alcançamos uma verdadeira integração que nos permitiu atingir as maiorias das metas estabelecidas.</a:t>
            </a:r>
            <a:br>
              <a:rPr lang="pt-BR" sz="3100" dirty="0" smtClean="0">
                <a:cs typeface="Arial" pitchFamily="34" charset="0"/>
              </a:rPr>
            </a:br>
            <a:r>
              <a:rPr lang="pt-BR" sz="3600" dirty="0" smtClean="0">
                <a:latin typeface="Arial" pitchFamily="34" charset="0"/>
                <a:cs typeface="Arial" pitchFamily="34" charset="0"/>
              </a:rPr>
              <a:t>  </a:t>
            </a:r>
            <a:r>
              <a:rPr lang="pt-BR" sz="3200" dirty="0" smtClean="0">
                <a:latin typeface="Arial" pitchFamily="34" charset="0"/>
                <a:cs typeface="Arial" pitchFamily="34" charset="0"/>
              </a:rPr>
              <a:t/>
            </a:r>
            <a:br>
              <a:rPr lang="pt-BR" sz="3200" dirty="0" smtClean="0">
                <a:latin typeface="Arial" pitchFamily="34" charset="0"/>
                <a:cs typeface="Arial" pitchFamily="34" charset="0"/>
              </a:rPr>
            </a:br>
            <a:r>
              <a:rPr lang="pt-BR" sz="3200" dirty="0" smtClean="0">
                <a:latin typeface="Arial" pitchFamily="34" charset="0"/>
                <a:cs typeface="Arial" pitchFamily="34" charset="0"/>
              </a:rPr>
              <a:t>  	</a:t>
            </a:r>
            <a:br>
              <a:rPr lang="pt-BR" sz="3200" dirty="0" smtClean="0">
                <a:latin typeface="Arial" pitchFamily="34" charset="0"/>
                <a:cs typeface="Arial" pitchFamily="34" charset="0"/>
              </a:rPr>
            </a:br>
            <a:r>
              <a:rPr lang="pt-BR" sz="3200" dirty="0" smtClean="0">
                <a:latin typeface="Arial" pitchFamily="34" charset="0"/>
                <a:cs typeface="Arial" pitchFamily="34" charset="0"/>
              </a:rPr>
              <a:t>  	</a:t>
            </a:r>
            <a:br>
              <a:rPr lang="pt-BR" sz="3200" dirty="0" smtClean="0">
                <a:latin typeface="Arial" pitchFamily="34" charset="0"/>
                <a:cs typeface="Arial" pitchFamily="34" charset="0"/>
              </a:rPr>
            </a:br>
            <a:r>
              <a:rPr lang="pt-BR" sz="3200" dirty="0" smtClean="0">
                <a:latin typeface="Arial" pitchFamily="34" charset="0"/>
                <a:cs typeface="Arial" pitchFamily="34" charset="0"/>
              </a:rPr>
              <a:t>  </a:t>
            </a:r>
            <a:endParaRPr lang="es-ES" sz="3200" dirty="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74638"/>
            <a:ext cx="8643998" cy="6369072"/>
          </a:xfrm>
        </p:spPr>
        <p:txBody>
          <a:bodyPr>
            <a:normAutofit/>
          </a:bodyPr>
          <a:lstStyle/>
          <a:p>
            <a:pPr algn="l"/>
            <a:r>
              <a:rPr lang="pt-BR" sz="2400" dirty="0" smtClean="0">
                <a:latin typeface="Arial" pitchFamily="34" charset="0"/>
                <a:cs typeface="Arial" pitchFamily="34" charset="0"/>
              </a:rPr>
              <a:t>- Significado do curso para a prática profissional</a:t>
            </a:r>
            <a:r>
              <a:rPr lang="pt-BR" sz="2400" dirty="0" smtClean="0">
                <a:latin typeface="Arial" pitchFamily="34" charset="0"/>
                <a:cs typeface="Arial" pitchFamily="34" charset="0"/>
              </a:rPr>
              <a:t>:</a:t>
            </a:r>
            <a:br>
              <a:rPr lang="pt-BR" sz="2400" dirty="0" smtClean="0">
                <a:latin typeface="Arial" pitchFamily="34" charset="0"/>
                <a:cs typeface="Arial" pitchFamily="34" charset="0"/>
              </a:rPr>
            </a:br>
            <a:r>
              <a:rPr lang="pt-BR" sz="2400" dirty="0" smtClean="0">
                <a:latin typeface="Arial" pitchFamily="34" charset="0"/>
                <a:cs typeface="Arial" pitchFamily="34" charset="0"/>
              </a:rPr>
              <a:t/>
            </a:r>
            <a:br>
              <a:rPr lang="pt-BR" sz="2400" dirty="0" smtClean="0">
                <a:latin typeface="Arial" pitchFamily="34" charset="0"/>
                <a:cs typeface="Arial" pitchFamily="34" charset="0"/>
              </a:rPr>
            </a:br>
            <a:r>
              <a:rPr lang="pt-BR" sz="2400" dirty="0" smtClean="0">
                <a:latin typeface="Arial" pitchFamily="34" charset="0"/>
                <a:cs typeface="Arial" pitchFamily="34" charset="0"/>
              </a:rPr>
              <a:t/>
            </a:r>
            <a:br>
              <a:rPr lang="pt-BR" sz="2400" dirty="0" smtClean="0">
                <a:latin typeface="Arial" pitchFamily="34" charset="0"/>
                <a:cs typeface="Arial" pitchFamily="34" charset="0"/>
              </a:rPr>
            </a:br>
            <a:r>
              <a:rPr lang="pt-BR" sz="2400" dirty="0" smtClean="0">
                <a:latin typeface="Arial" pitchFamily="34" charset="0"/>
                <a:cs typeface="Arial" pitchFamily="34" charset="0"/>
              </a:rPr>
              <a:t>O  Curso ampliou meus conhecimentos em Atenção Primária de Saúde. As planilhas ofertadas pelo curso (CAP, OMIA, PCD) foram fonte de estímulo para desenvolver minhas habilidades na área de informática. Os Casos Clínicos Interativos e TQC ajudaram a ampliar os meus conhecimentos na área clínica. </a:t>
            </a:r>
            <a:endParaRPr lang="es-ES" sz="2400" dirty="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543956" cy="6440510"/>
          </a:xfrm>
        </p:spPr>
        <p:txBody>
          <a:bodyPr>
            <a:normAutofit/>
          </a:bodyPr>
          <a:lstStyle/>
          <a:p>
            <a:pPr algn="l"/>
            <a:r>
              <a:rPr lang="pt-BR" sz="2800" dirty="0" smtClean="0">
                <a:latin typeface="Arial" pitchFamily="34" charset="0"/>
                <a:cs typeface="Arial" pitchFamily="34" charset="0"/>
              </a:rPr>
              <a:t>Terminou a nossa intervenção, mas não o nosso trabalho. Faremos ênfase  nas dificuldades encontradas na intervenção para superá-las. </a:t>
            </a:r>
            <a:br>
              <a:rPr lang="pt-BR" sz="2800" dirty="0" smtClean="0">
                <a:latin typeface="Arial" pitchFamily="34" charset="0"/>
                <a:cs typeface="Arial" pitchFamily="34" charset="0"/>
              </a:rPr>
            </a:br>
            <a:r>
              <a:rPr lang="pt-BR" sz="2800" dirty="0" smtClean="0">
                <a:latin typeface="Arial" pitchFamily="34" charset="0"/>
                <a:cs typeface="Arial" pitchFamily="34" charset="0"/>
              </a:rPr>
              <a:t>Todas as Ações Programáticas merecem a mesma atenção rotineira. Nenhuma é mais importante do  que as outras.</a:t>
            </a:r>
            <a:r>
              <a:rPr lang="pt-BR" sz="3200" dirty="0" smtClean="0">
                <a:latin typeface="Arial" pitchFamily="34" charset="0"/>
                <a:cs typeface="Arial" pitchFamily="34" charset="0"/>
              </a:rPr>
              <a:t/>
            </a:r>
            <a:br>
              <a:rPr lang="pt-BR" sz="3200" dirty="0" smtClean="0">
                <a:latin typeface="Arial" pitchFamily="34" charset="0"/>
                <a:cs typeface="Arial" pitchFamily="34" charset="0"/>
              </a:rPr>
            </a:br>
            <a:r>
              <a:rPr lang="pt-BR" sz="3200" dirty="0" smtClean="0">
                <a:latin typeface="Arial" pitchFamily="34" charset="0"/>
                <a:cs typeface="Arial" pitchFamily="34" charset="0"/>
              </a:rPr>
              <a:t/>
            </a:r>
            <a:br>
              <a:rPr lang="pt-BR" sz="3200" dirty="0" smtClean="0">
                <a:latin typeface="Arial" pitchFamily="34" charset="0"/>
                <a:cs typeface="Arial" pitchFamily="34" charset="0"/>
              </a:rPr>
            </a:br>
            <a:r>
              <a:rPr lang="pt-BR" sz="3200" dirty="0" smtClean="0">
                <a:latin typeface="Arial" pitchFamily="34" charset="0"/>
                <a:cs typeface="Arial" pitchFamily="34" charset="0"/>
              </a:rPr>
              <a:t/>
            </a:r>
            <a:br>
              <a:rPr lang="pt-BR" sz="3200" dirty="0" smtClean="0">
                <a:latin typeface="Arial" pitchFamily="34" charset="0"/>
                <a:cs typeface="Arial" pitchFamily="34" charset="0"/>
              </a:rPr>
            </a:br>
            <a:r>
              <a:rPr lang="pt-BR" sz="3200" dirty="0" smtClean="0">
                <a:latin typeface="Arial" pitchFamily="34" charset="0"/>
                <a:cs typeface="Arial" pitchFamily="34" charset="0"/>
              </a:rPr>
              <a:t>                                            </a:t>
            </a:r>
            <a:br>
              <a:rPr lang="pt-BR" sz="3200" dirty="0" smtClean="0">
                <a:latin typeface="Arial" pitchFamily="34" charset="0"/>
                <a:cs typeface="Arial" pitchFamily="34" charset="0"/>
              </a:rPr>
            </a:br>
            <a:r>
              <a:rPr lang="pt-BR" sz="3200" dirty="0">
                <a:latin typeface="Arial" pitchFamily="34" charset="0"/>
                <a:cs typeface="Arial" pitchFamily="34" charset="0"/>
              </a:rPr>
              <a:t> </a:t>
            </a:r>
            <a:r>
              <a:rPr lang="pt-BR" sz="3200" dirty="0" smtClean="0">
                <a:latin typeface="Arial" pitchFamily="34" charset="0"/>
                <a:cs typeface="Arial" pitchFamily="34" charset="0"/>
              </a:rPr>
              <a:t>                                            </a:t>
            </a:r>
            <a:r>
              <a:rPr lang="pt-BR" sz="3200" b="1" dirty="0" smtClean="0">
                <a:latin typeface="Arial" pitchFamily="34" charset="0"/>
                <a:cs typeface="Arial" pitchFamily="34" charset="0"/>
              </a:rPr>
              <a:t>Muito </a:t>
            </a:r>
            <a:r>
              <a:rPr lang="pt-BR" sz="3200" b="1" dirty="0" smtClean="0">
                <a:latin typeface="Arial" pitchFamily="34" charset="0"/>
                <a:cs typeface="Arial" pitchFamily="34" charset="0"/>
              </a:rPr>
              <a:t>Obrigado.</a:t>
            </a:r>
            <a:endParaRPr lang="es-ES" sz="3200" b="1"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472518" cy="6440510"/>
          </a:xfrm>
        </p:spPr>
        <p:txBody>
          <a:bodyPr>
            <a:normAutofit/>
          </a:bodyPr>
          <a:lstStyle/>
          <a:p>
            <a:r>
              <a:rPr lang="pt-BR" sz="3200" dirty="0" smtClean="0"/>
              <a:t>- São, por sua vez, fatores de risco para doenças cardiovasculares.</a:t>
            </a:r>
            <a:br>
              <a:rPr lang="pt-BR" sz="3200" dirty="0" smtClean="0"/>
            </a:br>
            <a:r>
              <a:rPr lang="pt-BR" sz="3200" dirty="0" smtClean="0"/>
              <a:t>- Ambas as doenças podem acometer </a:t>
            </a:r>
            <a:r>
              <a:rPr lang="pt-BR" sz="3200" dirty="0" smtClean="0"/>
              <a:t>um </a:t>
            </a:r>
            <a:r>
              <a:rPr lang="pt-BR" sz="3200" dirty="0" smtClean="0"/>
              <a:t>mesmo </a:t>
            </a:r>
            <a:r>
              <a:rPr lang="pt-BR" sz="3200" dirty="0" smtClean="0"/>
              <a:t>usuário </a:t>
            </a:r>
            <a:r>
              <a:rPr lang="pt-BR" sz="3200" dirty="0" smtClean="0"/>
              <a:t>e </a:t>
            </a:r>
            <a:r>
              <a:rPr lang="pt-BR" sz="3200" dirty="0" smtClean="0"/>
              <a:t>têm </a:t>
            </a:r>
            <a:r>
              <a:rPr lang="pt-BR" sz="3200" dirty="0" smtClean="0"/>
              <a:t>fatores de risco em </a:t>
            </a:r>
            <a:r>
              <a:rPr lang="pt-BR" sz="3200" dirty="0" smtClean="0"/>
              <a:t>comum.</a:t>
            </a:r>
            <a:r>
              <a:rPr lang="pt-BR" sz="3200" dirty="0" smtClean="0"/>
              <a:t/>
            </a:r>
            <a:br>
              <a:rPr lang="pt-BR" sz="3200" dirty="0" smtClean="0"/>
            </a:br>
            <a:r>
              <a:rPr lang="pt-BR" sz="3200" dirty="0" smtClean="0"/>
              <a:t>- Nunca foi realizado nenhum projeto de Intervenção sobre a saúde da pessoa com HAS e/ou DM na nossa UBS.</a:t>
            </a:r>
            <a:endParaRPr lang="es-E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58204" cy="6440510"/>
          </a:xfrm>
        </p:spPr>
        <p:txBody>
          <a:bodyPr>
            <a:normAutofit/>
          </a:bodyPr>
          <a:lstStyle/>
          <a:p>
            <a:r>
              <a:rPr lang="pt-BR" sz="3200" b="1" dirty="0" smtClean="0"/>
              <a:t>Caracterização do Município</a:t>
            </a:r>
            <a:r>
              <a:rPr lang="pt-BR" sz="3200" dirty="0" smtClean="0"/>
              <a:t/>
            </a:r>
            <a:br>
              <a:rPr lang="pt-BR" sz="3200" dirty="0" smtClean="0"/>
            </a:br>
            <a:r>
              <a:rPr lang="pt-BR" sz="3200" dirty="0" smtClean="0"/>
              <a:t/>
            </a:r>
            <a:br>
              <a:rPr lang="pt-BR" sz="3200" dirty="0" smtClean="0"/>
            </a:br>
            <a:r>
              <a:rPr lang="pt-BR" sz="3200" dirty="0" smtClean="0"/>
              <a:t>O município do Careiro está situado, aproximadamente, a 120 Km de Manaus, capital do estado Amazonas.  Tem uma população de aproximadamente 35000 habitantes que moram tanto em área urbana quanto rural. As principais atividades econômicas são a agricultura e a pesca.</a:t>
            </a:r>
            <a:endParaRPr lang="es-E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401080" cy="6369072"/>
          </a:xfrm>
        </p:spPr>
        <p:txBody>
          <a:bodyPr>
            <a:normAutofit/>
          </a:bodyPr>
          <a:lstStyle/>
          <a:p>
            <a:pPr algn="l"/>
            <a:r>
              <a:rPr lang="pt-BR" sz="3200" b="1" dirty="0" smtClean="0"/>
              <a:t>O município tem: </a:t>
            </a:r>
            <a:r>
              <a:rPr lang="pt-BR" sz="3200" dirty="0" smtClean="0"/>
              <a:t/>
            </a:r>
            <a:br>
              <a:rPr lang="pt-BR" sz="3200" dirty="0" smtClean="0"/>
            </a:br>
            <a:r>
              <a:rPr lang="pt-BR" sz="3200" dirty="0" smtClean="0"/>
              <a:t/>
            </a:r>
            <a:br>
              <a:rPr lang="pt-BR" sz="3200" dirty="0" smtClean="0"/>
            </a:br>
            <a:r>
              <a:rPr lang="pt-BR" sz="3200" dirty="0" smtClean="0"/>
              <a:t>- 12 UBS com ESF no seu território, mas </a:t>
            </a:r>
            <a:r>
              <a:rPr lang="pt-BR" sz="3200" dirty="0" smtClean="0"/>
              <a:t>nem </a:t>
            </a:r>
            <a:r>
              <a:rPr lang="pt-BR" sz="3200" dirty="0" smtClean="0"/>
              <a:t>todas oferecem todos os serviços de saúde</a:t>
            </a:r>
            <a:br>
              <a:rPr lang="pt-BR" sz="3200" dirty="0" smtClean="0"/>
            </a:br>
            <a:r>
              <a:rPr lang="pt-BR" sz="3200" dirty="0" smtClean="0"/>
              <a:t>- </a:t>
            </a:r>
            <a:r>
              <a:rPr lang="pt-BR" sz="3200" dirty="0" smtClean="0"/>
              <a:t>Duas </a:t>
            </a:r>
            <a:r>
              <a:rPr lang="pt-BR" sz="3200" dirty="0" smtClean="0"/>
              <a:t>equipes NASF.</a:t>
            </a:r>
            <a:br>
              <a:rPr lang="pt-BR" sz="3200" dirty="0" smtClean="0"/>
            </a:br>
            <a:r>
              <a:rPr lang="pt-BR" sz="3200" dirty="0" smtClean="0"/>
              <a:t>- Um pequeno hospital que não oferece atenção especializada.</a:t>
            </a:r>
            <a:br>
              <a:rPr lang="pt-BR" sz="3200" dirty="0" smtClean="0"/>
            </a:br>
            <a:r>
              <a:rPr lang="pt-BR" sz="3200" dirty="0" smtClean="0"/>
              <a:t>- Um laboratório clínico.</a:t>
            </a:r>
            <a:br>
              <a:rPr lang="pt-BR" sz="3200" dirty="0" smtClean="0"/>
            </a:br>
            <a:r>
              <a:rPr lang="pt-BR" sz="3200" dirty="0" smtClean="0"/>
              <a:t>- Um centro de atenção </a:t>
            </a:r>
            <a:r>
              <a:rPr lang="pt-BR" sz="3200" dirty="0" smtClean="0"/>
              <a:t>à </a:t>
            </a:r>
            <a:r>
              <a:rPr lang="pt-BR" sz="3200" dirty="0" smtClean="0"/>
              <a:t>pessoa idosa.</a:t>
            </a:r>
            <a:br>
              <a:rPr lang="pt-BR" sz="3200" dirty="0" smtClean="0"/>
            </a:br>
            <a:r>
              <a:rPr lang="pt-BR" sz="3200" dirty="0" smtClean="0"/>
              <a:t>- Não tem Centro de Especialidade Odontológica.</a:t>
            </a:r>
            <a:endParaRPr lang="es-E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14290"/>
            <a:ext cx="8286808" cy="6500858"/>
          </a:xfrm>
        </p:spPr>
        <p:txBody>
          <a:bodyPr>
            <a:normAutofit fontScale="90000"/>
          </a:bodyPr>
          <a:lstStyle/>
          <a:p>
            <a:r>
              <a:rPr lang="pt-BR" sz="3200" b="1" dirty="0" smtClean="0">
                <a:latin typeface="Arial" pitchFamily="34" charset="0"/>
                <a:cs typeface="Arial" pitchFamily="34" charset="0"/>
              </a:rPr>
              <a:t/>
            </a:r>
            <a:br>
              <a:rPr lang="pt-BR" sz="3200" b="1" dirty="0" smtClean="0">
                <a:latin typeface="Arial" pitchFamily="34" charset="0"/>
                <a:cs typeface="Arial" pitchFamily="34" charset="0"/>
              </a:rPr>
            </a:br>
            <a:r>
              <a:rPr lang="pt-BR" sz="3100" b="1" dirty="0" smtClean="0">
                <a:latin typeface="Arial" pitchFamily="34" charset="0"/>
                <a:cs typeface="Arial" pitchFamily="34" charset="0"/>
              </a:rPr>
              <a:t>Caracterização da UBS</a:t>
            </a:r>
            <a:r>
              <a:rPr lang="pt-BR" sz="3100" dirty="0" smtClean="0">
                <a:latin typeface="Arial" pitchFamily="34" charset="0"/>
                <a:cs typeface="Arial" pitchFamily="34" charset="0"/>
              </a:rPr>
              <a:t/>
            </a:r>
            <a:br>
              <a:rPr lang="pt-BR" sz="3100" dirty="0" smtClean="0">
                <a:latin typeface="Arial" pitchFamily="34" charset="0"/>
                <a:cs typeface="Arial" pitchFamily="34" charset="0"/>
              </a:rPr>
            </a:br>
            <a:r>
              <a:rPr lang="pt-BR" sz="3100" dirty="0" smtClean="0">
                <a:latin typeface="Arial" pitchFamily="34" charset="0"/>
                <a:cs typeface="Arial" pitchFamily="34" charset="0"/>
              </a:rPr>
              <a:t/>
            </a:r>
            <a:br>
              <a:rPr lang="pt-BR" sz="3100" dirty="0" smtClean="0">
                <a:latin typeface="Arial" pitchFamily="34" charset="0"/>
                <a:cs typeface="Arial" pitchFamily="34" charset="0"/>
              </a:rPr>
            </a:br>
            <a:r>
              <a:rPr lang="pt-BR" sz="3100" dirty="0" smtClean="0">
                <a:latin typeface="Arial" pitchFamily="34" charset="0"/>
                <a:cs typeface="Arial" pitchFamily="34" charset="0"/>
              </a:rPr>
              <a:t>- S</a:t>
            </a:r>
            <a:r>
              <a:rPr lang="pt-BR" sz="3100" dirty="0" smtClean="0"/>
              <a:t>ituada na zona rural com uma área de abrangência muito extensa, endêmica de malária e dengue.</a:t>
            </a:r>
            <a:br>
              <a:rPr lang="pt-BR" sz="3100" dirty="0" smtClean="0"/>
            </a:br>
            <a:r>
              <a:rPr lang="pt-BR" sz="3100" dirty="0" smtClean="0"/>
              <a:t/>
            </a:r>
            <a:br>
              <a:rPr lang="pt-BR" sz="3100" dirty="0" smtClean="0"/>
            </a:br>
            <a:r>
              <a:rPr lang="pt-BR" sz="3100" dirty="0" smtClean="0"/>
              <a:t>- A construção da UBS é de alvenaria. Possui boa estrutura.</a:t>
            </a:r>
            <a:br>
              <a:rPr lang="pt-BR" sz="3100" dirty="0" smtClean="0"/>
            </a:br>
            <a:r>
              <a:rPr lang="pt-BR" sz="3100" dirty="0" smtClean="0"/>
              <a:t/>
            </a:r>
            <a:br>
              <a:rPr lang="pt-BR" sz="3100" dirty="0" smtClean="0"/>
            </a:br>
            <a:r>
              <a:rPr lang="pt-BR" sz="3100" dirty="0" smtClean="0"/>
              <a:t>-  </a:t>
            </a:r>
            <a:r>
              <a:rPr lang="pt-BR" sz="3100" dirty="0" smtClean="0"/>
              <a:t>A estrada </a:t>
            </a:r>
            <a:r>
              <a:rPr lang="pt-BR" sz="3100" dirty="0" smtClean="0"/>
              <a:t>para acessar </a:t>
            </a:r>
            <a:r>
              <a:rPr lang="pt-BR" sz="3100" dirty="0" smtClean="0"/>
              <a:t>à </a:t>
            </a:r>
            <a:r>
              <a:rPr lang="pt-BR" sz="3100" dirty="0" smtClean="0"/>
              <a:t>UBS não está asfaltado.</a:t>
            </a:r>
            <a:br>
              <a:rPr lang="pt-BR" sz="3100" dirty="0" smtClean="0"/>
            </a:br>
            <a:r>
              <a:rPr lang="pt-BR" sz="3100" dirty="0" smtClean="0"/>
              <a:t/>
            </a:r>
            <a:br>
              <a:rPr lang="pt-BR" sz="3100" dirty="0" smtClean="0"/>
            </a:br>
            <a:r>
              <a:rPr lang="pt-BR" sz="3100" dirty="0" smtClean="0"/>
              <a:t>- Vinculada ao SUS, trabalhamos aplicando a Estratégia de Saúde Familiar.</a:t>
            </a:r>
            <a:br>
              <a:rPr lang="pt-BR" sz="3100" dirty="0" smtClean="0"/>
            </a:br>
            <a:r>
              <a:rPr lang="pt-BR" sz="3100" dirty="0" smtClean="0"/>
              <a:t/>
            </a:r>
            <a:br>
              <a:rPr lang="pt-BR" sz="3100" dirty="0" smtClean="0"/>
            </a:br>
            <a:r>
              <a:rPr lang="pt-BR" sz="3100" dirty="0" smtClean="0"/>
              <a:t/>
            </a:r>
            <a:br>
              <a:rPr lang="pt-BR" sz="3100" dirty="0" smtClean="0"/>
            </a:br>
            <a:endParaRPr lang="es-ES" sz="31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58204" cy="6440510"/>
          </a:xfrm>
        </p:spPr>
        <p:txBody>
          <a:bodyPr>
            <a:normAutofit fontScale="90000"/>
          </a:bodyPr>
          <a:lstStyle/>
          <a:p>
            <a:r>
              <a:rPr lang="pt-BR" sz="3200" dirty="0" smtClean="0"/>
              <a:t/>
            </a:r>
            <a:br>
              <a:rPr lang="pt-BR" sz="3200" dirty="0" smtClean="0"/>
            </a:br>
            <a:r>
              <a:rPr lang="pt-BR" sz="3200" dirty="0" smtClean="0"/>
              <a:t/>
            </a:r>
            <a:br>
              <a:rPr lang="pt-BR" sz="3200" dirty="0" smtClean="0"/>
            </a:br>
            <a:r>
              <a:rPr lang="pt-BR" sz="3200" dirty="0" smtClean="0"/>
              <a:t> -  Equipe básica de saúde composta por médico clínico geral, enfermeira, técnico de enfermagem, recepcionista e seis agentes comunitários de saúde. </a:t>
            </a:r>
            <a:br>
              <a:rPr lang="pt-BR" sz="3200" dirty="0" smtClean="0"/>
            </a:br>
            <a:r>
              <a:rPr lang="pt-BR" sz="3200" dirty="0" smtClean="0"/>
              <a:t/>
            </a:r>
            <a:br>
              <a:rPr lang="pt-BR" sz="3200" dirty="0" smtClean="0"/>
            </a:br>
            <a:r>
              <a:rPr lang="pt-BR" sz="3200" dirty="0" smtClean="0"/>
              <a:t>- Contamos com o apoio da equipe do NASF nas áreas de nutrição, reabilitação e saúde </a:t>
            </a:r>
            <a:r>
              <a:rPr lang="pt-BR" sz="3200" dirty="0" smtClean="0"/>
              <a:t>mental.</a:t>
            </a:r>
            <a:r>
              <a:rPr lang="pt-BR" sz="3200" dirty="0" smtClean="0"/>
              <a:t/>
            </a:r>
            <a:br>
              <a:rPr lang="pt-BR" sz="3200" dirty="0" smtClean="0"/>
            </a:br>
            <a:r>
              <a:rPr lang="pt-BR" sz="3200" dirty="0" smtClean="0"/>
              <a:t/>
            </a:r>
            <a:br>
              <a:rPr lang="pt-BR" sz="3200" dirty="0" smtClean="0"/>
            </a:br>
            <a:r>
              <a:rPr lang="pt-BR" sz="3200" dirty="0" smtClean="0"/>
              <a:t>- Não conta com serviço de odontologia. </a:t>
            </a:r>
            <a:br>
              <a:rPr lang="pt-BR" sz="3200" dirty="0" smtClean="0"/>
            </a:br>
            <a:r>
              <a:rPr lang="pt-BR" sz="3200" dirty="0" smtClean="0"/>
              <a:t/>
            </a:r>
            <a:br>
              <a:rPr lang="pt-BR" sz="3200" dirty="0" smtClean="0"/>
            </a:br>
            <a:r>
              <a:rPr lang="pt-BR" sz="3200" dirty="0" smtClean="0"/>
              <a:t/>
            </a:r>
            <a:br>
              <a:rPr lang="pt-BR" sz="3200" dirty="0" smtClean="0"/>
            </a:br>
            <a:r>
              <a:rPr lang="pt-BR" sz="3200" dirty="0" smtClean="0"/>
              <a:t/>
            </a:r>
            <a:br>
              <a:rPr lang="pt-BR" sz="3200" dirty="0" smtClean="0"/>
            </a:br>
            <a:endParaRPr lang="es-E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58204" cy="6440510"/>
          </a:xfrm>
        </p:spPr>
        <p:txBody>
          <a:bodyPr>
            <a:normAutofit fontScale="90000"/>
          </a:bodyPr>
          <a:lstStyle/>
          <a:p>
            <a:r>
              <a:rPr lang="pt-BR" sz="2800" b="1" dirty="0" smtClean="0">
                <a:latin typeface="Arial" pitchFamily="34" charset="0"/>
                <a:cs typeface="Arial" pitchFamily="34" charset="0"/>
              </a:rPr>
              <a:t/>
            </a:r>
            <a:br>
              <a:rPr lang="pt-BR" sz="2800" b="1" dirty="0" smtClean="0">
                <a:latin typeface="Arial" pitchFamily="34" charset="0"/>
                <a:cs typeface="Arial" pitchFamily="34" charset="0"/>
              </a:rPr>
            </a:br>
            <a:r>
              <a:rPr lang="pt-BR" sz="2800" b="1" dirty="0" smtClean="0">
                <a:latin typeface="Arial" pitchFamily="34" charset="0"/>
                <a:cs typeface="Arial" pitchFamily="34" charset="0"/>
              </a:rPr>
              <a:t/>
            </a:r>
            <a:br>
              <a:rPr lang="pt-BR" sz="2800" b="1" dirty="0" smtClean="0">
                <a:latin typeface="Arial" pitchFamily="34" charset="0"/>
                <a:cs typeface="Arial" pitchFamily="34" charset="0"/>
              </a:rPr>
            </a:br>
            <a:r>
              <a:rPr lang="pt-BR" sz="3100" b="1" dirty="0" smtClean="0">
                <a:latin typeface="Arial" pitchFamily="34" charset="0"/>
                <a:cs typeface="Arial" pitchFamily="34" charset="0"/>
              </a:rPr>
              <a:t>Situação da Ação Programática na UBS antes da Intervenção</a:t>
            </a:r>
            <a:r>
              <a:rPr lang="pt-BR" sz="2800" dirty="0" smtClean="0">
                <a:latin typeface="Arial" pitchFamily="34" charset="0"/>
                <a:cs typeface="Arial" pitchFamily="34" charset="0"/>
              </a:rPr>
              <a:t/>
            </a:r>
            <a:br>
              <a:rPr lang="pt-BR" sz="2800" dirty="0" smtClean="0">
                <a:latin typeface="Arial" pitchFamily="34" charset="0"/>
                <a:cs typeface="Arial" pitchFamily="34" charset="0"/>
              </a:rPr>
            </a:br>
            <a:r>
              <a:rPr lang="pt-BR" sz="2800" dirty="0" smtClean="0">
                <a:latin typeface="Arial" pitchFamily="34" charset="0"/>
                <a:cs typeface="Arial" pitchFamily="34" charset="0"/>
              </a:rPr>
              <a:t/>
            </a:r>
            <a:br>
              <a:rPr lang="pt-BR" sz="2800" dirty="0" smtClean="0">
                <a:latin typeface="Arial" pitchFamily="34" charset="0"/>
                <a:cs typeface="Arial" pitchFamily="34" charset="0"/>
              </a:rPr>
            </a:br>
            <a:r>
              <a:rPr lang="pt-BR" sz="2800" dirty="0" smtClean="0">
                <a:latin typeface="Arial" pitchFamily="34" charset="0"/>
                <a:cs typeface="Arial" pitchFamily="34" charset="0"/>
              </a:rPr>
              <a:t>- As consultas médicas eram esporádicas, em um turno de trabalho quando realizadas.</a:t>
            </a:r>
            <a:br>
              <a:rPr lang="pt-BR" sz="2800" dirty="0" smtClean="0">
                <a:latin typeface="Arial" pitchFamily="34" charset="0"/>
                <a:cs typeface="Arial" pitchFamily="34" charset="0"/>
              </a:rPr>
            </a:br>
            <a:r>
              <a:rPr lang="pt-BR" sz="2800" dirty="0" smtClean="0">
                <a:latin typeface="Arial" pitchFamily="34" charset="0"/>
                <a:cs typeface="Arial" pitchFamily="34" charset="0"/>
              </a:rPr>
              <a:t>- Cadastrados 56% dos hipertensos e </a:t>
            </a:r>
            <a:r>
              <a:rPr lang="pt-BR" sz="2800" dirty="0" smtClean="0">
                <a:latin typeface="Arial" pitchFamily="34" charset="0"/>
                <a:cs typeface="Arial" pitchFamily="34" charset="0"/>
              </a:rPr>
              <a:t>63% </a:t>
            </a:r>
            <a:r>
              <a:rPr lang="pt-BR" sz="2800" dirty="0" smtClean="0">
                <a:latin typeface="Arial" pitchFamily="34" charset="0"/>
                <a:cs typeface="Arial" pitchFamily="34" charset="0"/>
              </a:rPr>
              <a:t>dos diabéticos.</a:t>
            </a:r>
            <a:br>
              <a:rPr lang="pt-BR" sz="2800" dirty="0" smtClean="0">
                <a:latin typeface="Arial" pitchFamily="34" charset="0"/>
                <a:cs typeface="Arial" pitchFamily="34" charset="0"/>
              </a:rPr>
            </a:br>
            <a:r>
              <a:rPr lang="pt-BR" sz="2800" dirty="0" smtClean="0">
                <a:latin typeface="Arial" pitchFamily="34" charset="0"/>
                <a:cs typeface="Arial" pitchFamily="34" charset="0"/>
              </a:rPr>
              <a:t>- A estratificação de </a:t>
            </a:r>
            <a:r>
              <a:rPr lang="pt-BR" sz="2800" dirty="0" smtClean="0">
                <a:latin typeface="Arial" pitchFamily="34" charset="0"/>
                <a:cs typeface="Arial" pitchFamily="34" charset="0"/>
              </a:rPr>
              <a:t>risco </a:t>
            </a:r>
            <a:r>
              <a:rPr lang="pt-BR" sz="2800" dirty="0" smtClean="0">
                <a:latin typeface="Arial" pitchFamily="34" charset="0"/>
                <a:cs typeface="Arial" pitchFamily="34" charset="0"/>
              </a:rPr>
              <a:t>não era realizada. </a:t>
            </a:r>
            <a:r>
              <a:rPr lang="pt-BR" sz="2800" dirty="0" smtClean="0">
                <a:latin typeface="Arial" pitchFamily="34" charset="0"/>
                <a:cs typeface="Arial" pitchFamily="34" charset="0"/>
              </a:rPr>
              <a:t/>
            </a:r>
            <a:br>
              <a:rPr lang="pt-BR" sz="2800" dirty="0" smtClean="0">
                <a:latin typeface="Arial" pitchFamily="34" charset="0"/>
                <a:cs typeface="Arial" pitchFamily="34" charset="0"/>
              </a:rPr>
            </a:br>
            <a:r>
              <a:rPr lang="pt-BR" sz="2800" dirty="0">
                <a:latin typeface="Arial" pitchFamily="34" charset="0"/>
                <a:cs typeface="Arial" pitchFamily="34" charset="0"/>
              </a:rPr>
              <a:t/>
            </a:r>
            <a:br>
              <a:rPr lang="pt-BR" sz="2800" dirty="0">
                <a:latin typeface="Arial" pitchFamily="34" charset="0"/>
                <a:cs typeface="Arial" pitchFamily="34" charset="0"/>
              </a:rPr>
            </a:br>
            <a:r>
              <a:rPr lang="pt-BR" sz="2800" dirty="0" smtClean="0">
                <a:latin typeface="Arial" pitchFamily="34" charset="0"/>
                <a:cs typeface="Arial" pitchFamily="34" charset="0"/>
              </a:rPr>
              <a:t>- </a:t>
            </a:r>
            <a:r>
              <a:rPr lang="pt-BR" sz="2800" dirty="0" smtClean="0">
                <a:latin typeface="Arial" pitchFamily="34" charset="0"/>
                <a:cs typeface="Arial" pitchFamily="34" charset="0"/>
              </a:rPr>
              <a:t>Não </a:t>
            </a:r>
            <a:r>
              <a:rPr lang="pt-BR" sz="2800" dirty="0" smtClean="0">
                <a:latin typeface="Arial" pitchFamily="34" charset="0"/>
                <a:cs typeface="Arial" pitchFamily="34" charset="0"/>
              </a:rPr>
              <a:t>era feito agendamento </a:t>
            </a:r>
            <a:r>
              <a:rPr lang="pt-BR" sz="2800" dirty="0" smtClean="0">
                <a:latin typeface="Arial" pitchFamily="34" charset="0"/>
                <a:cs typeface="Arial" pitchFamily="34" charset="0"/>
              </a:rPr>
              <a:t>da consulta de retorno.</a:t>
            </a:r>
            <a:br>
              <a:rPr lang="pt-BR" sz="2800" dirty="0" smtClean="0">
                <a:latin typeface="Arial" pitchFamily="34" charset="0"/>
                <a:cs typeface="Arial" pitchFamily="34" charset="0"/>
              </a:rPr>
            </a:br>
            <a:r>
              <a:rPr lang="pt-BR" sz="2800" dirty="0" smtClean="0">
                <a:latin typeface="Arial" pitchFamily="34" charset="0"/>
                <a:cs typeface="Arial" pitchFamily="34" charset="0"/>
              </a:rPr>
              <a:t/>
            </a:r>
            <a:br>
              <a:rPr lang="pt-BR" sz="2800" dirty="0" smtClean="0">
                <a:latin typeface="Arial" pitchFamily="34" charset="0"/>
                <a:cs typeface="Arial" pitchFamily="34" charset="0"/>
              </a:rPr>
            </a:br>
            <a:r>
              <a:rPr lang="pt-BR" sz="2800" dirty="0" smtClean="0">
                <a:latin typeface="Arial" pitchFamily="34" charset="0"/>
                <a:cs typeface="Arial" pitchFamily="34" charset="0"/>
              </a:rPr>
              <a:t>- As atividades de grupo para a promoção e prevenção em saúde não eram realizadas.</a:t>
            </a:r>
            <a:br>
              <a:rPr lang="pt-BR" sz="2800" dirty="0" smtClean="0">
                <a:latin typeface="Arial" pitchFamily="34" charset="0"/>
                <a:cs typeface="Arial" pitchFamily="34" charset="0"/>
              </a:rPr>
            </a:br>
            <a:r>
              <a:rPr lang="pt-BR" sz="2800" dirty="0" smtClean="0">
                <a:latin typeface="Arial" pitchFamily="34" charset="0"/>
                <a:cs typeface="Arial" pitchFamily="34" charset="0"/>
              </a:rPr>
              <a:t/>
            </a:r>
            <a:br>
              <a:rPr lang="pt-BR" sz="2800" dirty="0" smtClean="0">
                <a:latin typeface="Arial" pitchFamily="34" charset="0"/>
                <a:cs typeface="Arial" pitchFamily="34" charset="0"/>
              </a:rPr>
            </a:br>
            <a:r>
              <a:rPr lang="pt-BR" sz="2800" dirty="0" smtClean="0">
                <a:latin typeface="Arial" pitchFamily="34" charset="0"/>
                <a:cs typeface="Arial" pitchFamily="34" charset="0"/>
              </a:rPr>
              <a:t>- O engajamento da comunidade não existia.</a:t>
            </a:r>
            <a:br>
              <a:rPr lang="pt-BR" sz="2800" dirty="0" smtClean="0">
                <a:latin typeface="Arial" pitchFamily="34" charset="0"/>
                <a:cs typeface="Arial" pitchFamily="34" charset="0"/>
              </a:rPr>
            </a:br>
            <a:r>
              <a:rPr lang="pt-BR" sz="2800" dirty="0" smtClean="0">
                <a:latin typeface="Arial" pitchFamily="34" charset="0"/>
                <a:cs typeface="Arial" pitchFamily="34" charset="0"/>
              </a:rPr>
              <a:t/>
            </a:r>
            <a:br>
              <a:rPr lang="pt-BR" sz="2800" dirty="0" smtClean="0">
                <a:latin typeface="Arial" pitchFamily="34" charset="0"/>
                <a:cs typeface="Arial" pitchFamily="34" charset="0"/>
              </a:rPr>
            </a:br>
            <a:r>
              <a:rPr lang="pt-BR" sz="2800" dirty="0" smtClean="0">
                <a:latin typeface="Arial" pitchFamily="34" charset="0"/>
                <a:cs typeface="Arial" pitchFamily="34" charset="0"/>
              </a:rPr>
              <a:t/>
            </a:r>
            <a:br>
              <a:rPr lang="pt-BR" sz="2800" dirty="0" smtClean="0">
                <a:latin typeface="Arial" pitchFamily="34" charset="0"/>
                <a:cs typeface="Arial" pitchFamily="34" charset="0"/>
              </a:rPr>
            </a:br>
            <a:endParaRPr lang="es-E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543956" cy="6583362"/>
          </a:xfrm>
        </p:spPr>
        <p:txBody>
          <a:bodyPr>
            <a:noAutofit/>
          </a:bodyPr>
          <a:lstStyle/>
          <a:p>
            <a:r>
              <a:rPr lang="pt-BR" sz="2800" b="1" dirty="0" smtClean="0">
                <a:cs typeface="Arial" pitchFamily="34" charset="0"/>
              </a:rPr>
              <a:t/>
            </a:r>
            <a:br>
              <a:rPr lang="pt-BR" sz="2800" b="1" dirty="0" smtClean="0">
                <a:cs typeface="Arial" pitchFamily="34" charset="0"/>
              </a:rPr>
            </a:br>
            <a:r>
              <a:rPr lang="pt-BR" sz="3200" b="1" dirty="0" smtClean="0">
                <a:cs typeface="Arial" pitchFamily="34" charset="0"/>
              </a:rPr>
              <a:t>Objetivo geral</a:t>
            </a:r>
            <a:r>
              <a:rPr lang="pt-BR" sz="3200" dirty="0" smtClean="0">
                <a:cs typeface="Arial" pitchFamily="34" charset="0"/>
              </a:rPr>
              <a:t/>
            </a:r>
            <a:br>
              <a:rPr lang="pt-BR" sz="3200" dirty="0" smtClean="0">
                <a:cs typeface="Arial" pitchFamily="34" charset="0"/>
              </a:rPr>
            </a:br>
            <a:r>
              <a:rPr lang="pt-BR" sz="3200" dirty="0">
                <a:cs typeface="Arial" pitchFamily="34" charset="0"/>
              </a:rPr>
              <a:t/>
            </a:r>
            <a:br>
              <a:rPr lang="pt-BR" sz="3200" dirty="0">
                <a:cs typeface="Arial" pitchFamily="34" charset="0"/>
              </a:rPr>
            </a:br>
            <a:r>
              <a:rPr lang="pt-BR" sz="2800" dirty="0" smtClean="0">
                <a:cs typeface="Arial" pitchFamily="34" charset="0"/>
              </a:rPr>
              <a:t>- </a:t>
            </a:r>
            <a:r>
              <a:rPr lang="pt-BR" sz="2800" dirty="0" smtClean="0">
                <a:cs typeface="Arial" pitchFamily="34" charset="0"/>
              </a:rPr>
              <a:t>Melhorar a </a:t>
            </a:r>
            <a:r>
              <a:rPr lang="pt-BR" sz="2800" dirty="0" smtClean="0">
                <a:cs typeface="Arial" pitchFamily="34" charset="0"/>
              </a:rPr>
              <a:t>Atenção </a:t>
            </a:r>
            <a:r>
              <a:rPr lang="pt-BR" sz="2800" dirty="0" smtClean="0">
                <a:cs typeface="Arial" pitchFamily="34" charset="0"/>
              </a:rPr>
              <a:t>à </a:t>
            </a:r>
            <a:r>
              <a:rPr lang="pt-BR" sz="2800" dirty="0" smtClean="0">
                <a:cs typeface="Arial" pitchFamily="34" charset="0"/>
              </a:rPr>
              <a:t>Saúde </a:t>
            </a:r>
            <a:r>
              <a:rPr lang="pt-BR" sz="2800" dirty="0" smtClean="0">
                <a:cs typeface="Arial" pitchFamily="34" charset="0"/>
              </a:rPr>
              <a:t>dos Usuários </a:t>
            </a:r>
            <a:r>
              <a:rPr lang="pt-BR" sz="2800" dirty="0" smtClean="0">
                <a:cs typeface="Arial" pitchFamily="34" charset="0"/>
              </a:rPr>
              <a:t>com Hipertensão Arterial Sistêmica e Diabetes Mellitus, na UBS Joana Carvalho de Souza, </a:t>
            </a:r>
            <a:r>
              <a:rPr lang="pt-BR" sz="2800" dirty="0" smtClean="0">
                <a:cs typeface="Arial" pitchFamily="34" charset="0"/>
              </a:rPr>
              <a:t>Careiro/AM.</a:t>
            </a:r>
            <a:r>
              <a:rPr lang="pt-BR" sz="2800" dirty="0" smtClean="0">
                <a:cs typeface="Arial" pitchFamily="34" charset="0"/>
              </a:rPr>
              <a:t/>
            </a:r>
            <a:br>
              <a:rPr lang="pt-BR" sz="2800" dirty="0" smtClean="0">
                <a:cs typeface="Arial" pitchFamily="34" charset="0"/>
              </a:rPr>
            </a:br>
            <a:r>
              <a:rPr lang="pt-BR" sz="2800" b="1" dirty="0" smtClean="0">
                <a:cs typeface="Arial" pitchFamily="34" charset="0"/>
              </a:rPr>
              <a:t> </a:t>
            </a:r>
            <a:br>
              <a:rPr lang="pt-BR" sz="2800" b="1" dirty="0" smtClean="0">
                <a:cs typeface="Arial" pitchFamily="34" charset="0"/>
              </a:rPr>
            </a:br>
            <a:r>
              <a:rPr lang="pt-BR" sz="3200" b="1" dirty="0" smtClean="0">
                <a:cs typeface="Arial" pitchFamily="34" charset="0"/>
              </a:rPr>
              <a:t>Metodologia</a:t>
            </a:r>
            <a:r>
              <a:rPr lang="pt-BR" sz="2800" dirty="0" smtClean="0">
                <a:cs typeface="Arial" pitchFamily="34" charset="0"/>
              </a:rPr>
              <a:t/>
            </a:r>
            <a:br>
              <a:rPr lang="pt-BR" sz="2800" dirty="0" smtClean="0">
                <a:cs typeface="Arial" pitchFamily="34" charset="0"/>
              </a:rPr>
            </a:br>
            <a:r>
              <a:rPr lang="pt-BR" sz="2800" dirty="0" smtClean="0">
                <a:cs typeface="Arial" pitchFamily="34" charset="0"/>
              </a:rPr>
              <a:t/>
            </a:r>
            <a:br>
              <a:rPr lang="pt-BR" sz="2800" dirty="0" smtClean="0">
                <a:cs typeface="Arial" pitchFamily="34" charset="0"/>
              </a:rPr>
            </a:br>
            <a:r>
              <a:rPr lang="pt-BR" sz="2800" dirty="0" smtClean="0">
                <a:cs typeface="Arial" pitchFamily="34" charset="0"/>
              </a:rPr>
              <a:t>-Projeto estruturado para ser desenvolvido no período de 12 semanas.</a:t>
            </a:r>
            <a:br>
              <a:rPr lang="pt-BR" sz="2800" dirty="0" smtClean="0">
                <a:cs typeface="Arial" pitchFamily="34" charset="0"/>
              </a:rPr>
            </a:br>
            <a:r>
              <a:rPr lang="pt-BR" sz="2800" dirty="0" smtClean="0">
                <a:cs typeface="Arial" pitchFamily="34" charset="0"/>
              </a:rPr>
              <a:t>- Participaram 109 usuários hipertensos e 38 usuários diabéticos, todos com 20 anos ou mais.</a:t>
            </a:r>
            <a:br>
              <a:rPr lang="pt-BR" sz="2800" dirty="0" smtClean="0">
                <a:cs typeface="Arial" pitchFamily="34" charset="0"/>
              </a:rPr>
            </a:br>
            <a:r>
              <a:rPr lang="pt-BR" sz="2800" dirty="0" smtClean="0">
                <a:cs typeface="Arial" pitchFamily="34" charset="0"/>
              </a:rPr>
              <a:t>- Para a coleta de dados foram utilizadas a planilha OMIA, a planilha </a:t>
            </a:r>
            <a:r>
              <a:rPr lang="pt-BR" sz="2800" dirty="0" smtClean="0">
                <a:cs typeface="Arial" pitchFamily="34" charset="0"/>
              </a:rPr>
              <a:t>de coleta </a:t>
            </a:r>
            <a:r>
              <a:rPr lang="pt-BR" sz="2800" dirty="0" smtClean="0">
                <a:cs typeface="Arial" pitchFamily="34" charset="0"/>
              </a:rPr>
              <a:t>de dados (PCD) e a </a:t>
            </a:r>
            <a:r>
              <a:rPr lang="pt-BR" sz="2800" dirty="0" smtClean="0">
                <a:cs typeface="Arial" pitchFamily="34" charset="0"/>
              </a:rPr>
              <a:t>ficha-espelho</a:t>
            </a:r>
            <a:r>
              <a:rPr lang="pt-BR" sz="2800" dirty="0" smtClean="0">
                <a:cs typeface="Arial" pitchFamily="34" charset="0"/>
              </a:rPr>
              <a:t>. </a:t>
            </a:r>
            <a:br>
              <a:rPr lang="pt-BR" sz="2800" dirty="0" smtClean="0">
                <a:cs typeface="Arial" pitchFamily="34" charset="0"/>
              </a:rPr>
            </a:br>
            <a:endParaRPr lang="es-ES" sz="2800" dirty="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1403</TotalTime>
  <Words>240</Words>
  <Application>Microsoft Office PowerPoint</Application>
  <PresentationFormat>Apresentação na tela (4:3)</PresentationFormat>
  <Paragraphs>40</Paragraphs>
  <Slides>28</Slides>
  <Notes>0</Notes>
  <HiddenSlides>0</HiddenSlides>
  <MMClips>0</MMClips>
  <ScaleCrop>false</ScaleCrop>
  <HeadingPairs>
    <vt:vector size="4" baseType="variant">
      <vt:variant>
        <vt:lpstr>Tema</vt:lpstr>
      </vt:variant>
      <vt:variant>
        <vt:i4>1</vt:i4>
      </vt:variant>
      <vt:variant>
        <vt:lpstr>Títulos de slides</vt:lpstr>
      </vt:variant>
      <vt:variant>
        <vt:i4>28</vt:i4>
      </vt:variant>
    </vt:vector>
  </HeadingPairs>
  <TitlesOfParts>
    <vt:vector size="29" baseType="lpstr">
      <vt:lpstr>Tema de Office</vt:lpstr>
      <vt:lpstr>  Melhoria da atenção à saúde dos usuários com Hipertensão Arterial Sistêmica e/ou Diabetes mellitus na UBS Joana Carvalho de Souza, Careiro, AM  </vt:lpstr>
      <vt:lpstr>Introdução  Ação Programática: Atenção à saúde das pessoas com Hipertensão e Diabetes.  Importância:  - Doenças muito frequentes no Brasil e no mundo (HAS até 32%, DM até 10% no Brasil) - Precisam de atendimento sistemático da atenção primária. -Frequentemente apresentam complicações com o decorrer do tempo. </vt:lpstr>
      <vt:lpstr>- São, por sua vez, fatores de risco para doenças cardiovasculares. - Ambas as doenças podem acometer um mesmo usuário e têm fatores de risco em comum. - Nunca foi realizado nenhum projeto de Intervenção sobre a saúde da pessoa com HAS e/ou DM na nossa UBS.</vt:lpstr>
      <vt:lpstr>Caracterização do Município  O município do Careiro está situado, aproximadamente, a 120 Km de Manaus, capital do estado Amazonas.  Tem uma população de aproximadamente 35000 habitantes que moram tanto em área urbana quanto rural. As principais atividades econômicas são a agricultura e a pesca.</vt:lpstr>
      <vt:lpstr>O município tem:   - 12 UBS com ESF no seu território, mas nem todas oferecem todos os serviços de saúde - Duas equipes NASF. - Um pequeno hospital que não oferece atenção especializada. - Um laboratório clínico. - Um centro de atenção à pessoa idosa. - Não tem Centro de Especialidade Odontológica.</vt:lpstr>
      <vt:lpstr> Caracterização da UBS  - Situada na zona rural com uma área de abrangência muito extensa, endêmica de malária e dengue.  - A construção da UBS é de alvenaria. Possui boa estrutura.  -  A estrada para acessar à UBS não está asfaltado.  - Vinculada ao SUS, trabalhamos aplicando a Estratégia de Saúde Familiar.   </vt:lpstr>
      <vt:lpstr>   -  Equipe básica de saúde composta por médico clínico geral, enfermeira, técnico de enfermagem, recepcionista e seis agentes comunitários de saúde.   - Contamos com o apoio da equipe do NASF nas áreas de nutrição, reabilitação e saúde mental.  - Não conta com serviço de odontologia.     </vt:lpstr>
      <vt:lpstr>  Situação da Ação Programática na UBS antes da Intervenção  - As consultas médicas eram esporádicas, em um turno de trabalho quando realizadas. - Cadastrados 56% dos hipertensos e 63% dos diabéticos. - A estratificação de risco não era realizada.   - Não era feito agendamento da consulta de retorno.  - As atividades de grupo para a promoção e prevenção em saúde não eram realizadas.  - O engajamento da comunidade não existia.   </vt:lpstr>
      <vt:lpstr> Objetivo geral  - Melhorar a Atenção à Saúde dos Usuários com Hipertensão Arterial Sistêmica e Diabetes Mellitus, na UBS Joana Carvalho de Souza, Careiro/AM.   Metodologia  -Projeto estruturado para ser desenvolvido no período de 12 semanas. - Participaram 109 usuários hipertensos e 38 usuários diabéticos, todos com 20 anos ou mais. - Para a coleta de dados foram utilizadas a planilha OMIA, a planilha de coleta de dados (PCD) e a ficha-espelho.  </vt:lpstr>
      <vt:lpstr>Avaliação da Intervenção   - Objetivos específicos - Metas - Resultados de cada meta</vt:lpstr>
      <vt:lpstr>Objetivo 1. Ampliar a cobertura a pessoas hipertensas e/ou diabéticas. META 1.1; 1.2 Cadastrar 80% dos hipertensos e/ou diabéticos da área de abrangência no Programa de Atenção à Hipertensão Arterial e à Diabetes Mellitus da unidade de saúde.        Hipertensos: Mês 1: 44 (40,2%)                         Mês 2: 89 (81,7%)                            Mês 3: 103 (94,5%)</vt:lpstr>
      <vt:lpstr>            Diabéticos: Mês 1: 13 (34,2%)                     Mês 2: 29 (76,3%)                     Mês 3: 35 (92,1%)</vt:lpstr>
      <vt:lpstr>  Objetivo 2. Melhorar a qualidade da atenção a hipertensos e/ou diabéticos.  META 2.1; 2.2: Realizar exame clínico apropriado em 100% dos hipertensos e/ou diabéticos.  Essas metas foram atingidas em 100% em todos os meses.        </vt:lpstr>
      <vt:lpstr> META 2.3; 2.4. Garantir a 100% dos hipertensos e/ou diabéticos a realização de exames complementares  em dia de acordo com o protocolo.             </vt:lpstr>
      <vt:lpstr>               META 2.5;2.6. Priorizar a prescrição de medicamentos da farmácia popular para 100% dos hipertensos e/ou diabéticos cadastrados na unidade  de saúde.   Essas metas foram atingidas em 100% em todos os meses.                   </vt:lpstr>
      <vt:lpstr>    META 2.7;2.8. Garantir avaliação odontológica a 100% dos hipertensos e/ou diabéticos.               </vt:lpstr>
      <vt:lpstr>   META: 3.1; 3.2. Buscar 100% dos hipertensos e/ou diabéticos faltosos às consultas.     Essas metas foram atingidas em 100% em todos os meses.       </vt:lpstr>
      <vt:lpstr>META 4.1; 4.2. Manter ficha de acompanhamento de 100% dos hipertensos e/ou Diabéticos cadastrados na unidade de saúde.     Essas metas foram atingidas em 100% em todos os meses.     </vt:lpstr>
      <vt:lpstr>META 5.1; 5.2. Realizar estratificação do risco cardiovascular em 100% dos hipertensos e/ou diabéticos cadastrados na unidade de saúde.      Essas metas foram atingidas em 100% em todos os meses.        </vt:lpstr>
      <vt:lpstr>META 6.1; 6.2. Garantir orientação nutricional sobre alimentação saudável a 100% dos hipertensos e/ou diabéticos.    Essas metas foram atingidas em 100% em todos os meses.     </vt:lpstr>
      <vt:lpstr> META 6.3; 6.4. Garantir orientação em relação à prática regular de atividade física a 100% dos usuários hipertensos e/ou diabéticos.    Essas metas foram atingidas em 100% em todos os meses.   </vt:lpstr>
      <vt:lpstr>META 6.5; 6.6. Garantir orientação sobre os riscos do tabagismo a 100% dos usuários hipertensos e/ou diabéticos.     Essas metas foram atingidas em 100% em todos os meses.        </vt:lpstr>
      <vt:lpstr>  META 6.7; 6.8. Garantir orientação sobre higiene bucal a 100% dos usuários hipertensos e/ou diabéticos.    Essas metas foram atingidas em 100% em todos os meses.         </vt:lpstr>
      <vt:lpstr>  Discussão  Importância da Intervenção  - Para a equipe: saiu do campo das ideias para o campo das práticas; mais unida, mais engajada, mais organizada e mais capacitada para oferecer um serviço de maior qualidade aos usuários.  - Para o serviço: mais organizado e de maior qualidade, em sintonia com os princípios do SUS. Atenção diferenciada para hipertensos e diabéticos.    - Para a comunidade: reforçou os vínculos da unidade de saúde com a comunidade.   </vt:lpstr>
      <vt:lpstr>     Aspectos qualitativos relevantes  - Ampliamos a cobertura para os usuários hipertensos e diabéticos. -  O exame clínico foi realizado apropriadamente segundo o protocolo. - Foram oferecidas as orientações em 100% dos usuários. - Foi realizada busca ativa em 100% dos usuários faltosos. - O programa HIPERDIA é uma realidade na nossa UBS.  - Melhor engajamento público após a intervenção. - Equipe de trabalho mais unida e capacitada. - Incorporação da intervenção à rotina do serviço.     </vt:lpstr>
      <vt:lpstr> Reﬂexão crítica sobre o processo pessoal de aprendizagem    - Expectativas iniciais: grande desafio (diferente língua, costumes e cultura), a equipe de trabalho não costumava trabalhar de acordo com o protocolo. No desenvolvimento da intervenção alcançamos uma verdadeira integração que nos permitiu atingir as maiorias das metas estabelecidas.              </vt:lpstr>
      <vt:lpstr>- Significado do curso para a prática profissional:   O  Curso ampliou meus conhecimentos em Atenção Primária de Saúde. As planilhas ofertadas pelo curso (CAP, OMIA, PCD) foram fonte de estímulo para desenvolver minhas habilidades na área de informática. Os Casos Clínicos Interativos e TQC ajudaram a ampliar os meus conhecimentos na área clínica. </vt:lpstr>
      <vt:lpstr>Terminou a nossa intervenção, mas não o nosso trabalho. Faremos ênfase  nas dificuldades encontradas na intervenção para superá-las.  Todas as Ações Programáticas merecem a mesma atenção rotineira. Nenhuma é mais importante do  que as outras.                                                                                             Muito Obrigado.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c:title>
  <dc:creator>miguel</dc:creator>
  <cp:lastModifiedBy>Fernanda</cp:lastModifiedBy>
  <cp:revision>155</cp:revision>
  <dcterms:created xsi:type="dcterms:W3CDTF">2016-02-13T13:57:57Z</dcterms:created>
  <dcterms:modified xsi:type="dcterms:W3CDTF">2016-03-22T14:54:01Z</dcterms:modified>
</cp:coreProperties>
</file>